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notesMasterIdLst>
    <p:notesMasterId r:id="rId35"/>
  </p:notesMasterIdLst>
  <p:sldIdLst>
    <p:sldId id="256" r:id="rId2"/>
    <p:sldId id="257" r:id="rId3"/>
    <p:sldId id="319" r:id="rId4"/>
    <p:sldId id="258" r:id="rId5"/>
    <p:sldId id="304" r:id="rId6"/>
    <p:sldId id="316" r:id="rId7"/>
    <p:sldId id="280" r:id="rId8"/>
    <p:sldId id="278" r:id="rId9"/>
    <p:sldId id="270" r:id="rId10"/>
    <p:sldId id="294" r:id="rId11"/>
    <p:sldId id="271" r:id="rId12"/>
    <p:sldId id="272" r:id="rId13"/>
    <p:sldId id="259" r:id="rId14"/>
    <p:sldId id="261" r:id="rId15"/>
    <p:sldId id="262" r:id="rId16"/>
    <p:sldId id="263" r:id="rId17"/>
    <p:sldId id="281" r:id="rId18"/>
    <p:sldId id="292" r:id="rId19"/>
    <p:sldId id="315" r:id="rId20"/>
    <p:sldId id="320" r:id="rId21"/>
    <p:sldId id="312" r:id="rId22"/>
    <p:sldId id="317" r:id="rId23"/>
    <p:sldId id="284" r:id="rId24"/>
    <p:sldId id="322" r:id="rId25"/>
    <p:sldId id="323" r:id="rId26"/>
    <p:sldId id="324" r:id="rId27"/>
    <p:sldId id="285" r:id="rId28"/>
    <p:sldId id="325" r:id="rId29"/>
    <p:sldId id="326" r:id="rId30"/>
    <p:sldId id="328" r:id="rId31"/>
    <p:sldId id="329" r:id="rId32"/>
    <p:sldId id="293" r:id="rId33"/>
    <p:sldId id="33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p:scale>
          <a:sx n="66" d="100"/>
          <a:sy n="66" d="100"/>
        </p:scale>
        <p:origin x="768" y="456"/>
      </p:cViewPr>
      <p:guideLst/>
    </p:cSldViewPr>
  </p:slideViewPr>
  <p:outlineViewPr>
    <p:cViewPr>
      <p:scale>
        <a:sx n="33" d="100"/>
        <a:sy n="33" d="100"/>
      </p:scale>
      <p:origin x="0" y="-4301"/>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75" d="100"/>
        <a:sy n="75" d="100"/>
      </p:scale>
      <p:origin x="0" y="-3989"/>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2.xml"/><Relationship Id="rId1" Type="http://schemas.openxmlformats.org/officeDocument/2006/relationships/slide" Target="slides/slide8.xml"/><Relationship Id="rId5" Type="http://schemas.openxmlformats.org/officeDocument/2006/relationships/slide" Target="slides/slide21.xml"/><Relationship Id="rId4"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AD37D-A20B-472A-A90F-34386E59D58B}" type="datetimeFigureOut">
              <a:rPr lang="en-US" smtClean="0"/>
              <a:t>5/15/2015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41015-E4DB-47F4-8A9B-595EDADF6C4F}" type="slidenum">
              <a:rPr lang="en-US" smtClean="0"/>
              <a:t>‹#›</a:t>
            </a:fld>
            <a:endParaRPr lang="en-US"/>
          </a:p>
        </p:txBody>
      </p:sp>
    </p:spTree>
    <p:extLst>
      <p:ext uri="{BB962C8B-B14F-4D97-AF65-F5344CB8AC3E}">
        <p14:creationId xmlns:p14="http://schemas.microsoft.com/office/powerpoint/2010/main" val="87080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2</a:t>
            </a:fld>
            <a:endParaRPr lang="en-US"/>
          </a:p>
        </p:txBody>
      </p:sp>
    </p:spTree>
    <p:extLst>
      <p:ext uri="{BB962C8B-B14F-4D97-AF65-F5344CB8AC3E}">
        <p14:creationId xmlns:p14="http://schemas.microsoft.com/office/powerpoint/2010/main" val="289495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27</a:t>
            </a:fld>
            <a:endParaRPr lang="en-US"/>
          </a:p>
        </p:txBody>
      </p:sp>
    </p:spTree>
    <p:extLst>
      <p:ext uri="{BB962C8B-B14F-4D97-AF65-F5344CB8AC3E}">
        <p14:creationId xmlns:p14="http://schemas.microsoft.com/office/powerpoint/2010/main" val="302887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28</a:t>
            </a:fld>
            <a:endParaRPr lang="en-US"/>
          </a:p>
        </p:txBody>
      </p:sp>
    </p:spTree>
    <p:extLst>
      <p:ext uri="{BB962C8B-B14F-4D97-AF65-F5344CB8AC3E}">
        <p14:creationId xmlns:p14="http://schemas.microsoft.com/office/powerpoint/2010/main" val="259344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29</a:t>
            </a:fld>
            <a:endParaRPr lang="en-US"/>
          </a:p>
        </p:txBody>
      </p:sp>
    </p:spTree>
    <p:extLst>
      <p:ext uri="{BB962C8B-B14F-4D97-AF65-F5344CB8AC3E}">
        <p14:creationId xmlns:p14="http://schemas.microsoft.com/office/powerpoint/2010/main" val="311048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3</a:t>
            </a:fld>
            <a:endParaRPr lang="en-US"/>
          </a:p>
        </p:txBody>
      </p:sp>
    </p:spTree>
    <p:extLst>
      <p:ext uri="{BB962C8B-B14F-4D97-AF65-F5344CB8AC3E}">
        <p14:creationId xmlns:p14="http://schemas.microsoft.com/office/powerpoint/2010/main" val="41406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4</a:t>
            </a:fld>
            <a:endParaRPr lang="en-US"/>
          </a:p>
        </p:txBody>
      </p:sp>
    </p:spTree>
    <p:extLst>
      <p:ext uri="{BB962C8B-B14F-4D97-AF65-F5344CB8AC3E}">
        <p14:creationId xmlns:p14="http://schemas.microsoft.com/office/powerpoint/2010/main" val="108177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1pPr>
            <a:lvl2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2pPr>
            <a:lvl3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3pPr>
            <a:lvl4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4pPr>
            <a:lvl5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9pPr>
          </a:lstStyle>
          <a:p>
            <a:pPr eaLnBrk="1"/>
            <a:fld id="{53075F0C-E2F0-4BA2-9730-8EE3FA930193}" type="slidenum">
              <a:rPr lang="en-GB" altLang="en-US">
                <a:solidFill>
                  <a:srgbClr val="000000"/>
                </a:solidFill>
                <a:latin typeface="Times New Roman" panose="02020603050405020304" pitchFamily="18" charset="0"/>
                <a:ea typeface="Arial Unicode MS" panose="020B0604020202020204" pitchFamily="34" charset="-128"/>
              </a:rPr>
              <a:pPr eaLnBrk="1"/>
              <a:t>7</a:t>
            </a:fld>
            <a:endParaRPr lang="en-GB" altLang="en-US">
              <a:solidFill>
                <a:srgbClr val="000000"/>
              </a:solidFill>
              <a:latin typeface="Times New Roman" panose="02020603050405020304" pitchFamily="18" charset="0"/>
              <a:ea typeface="Arial Unicode MS" panose="020B0604020202020204" pitchFamily="34" charset="-128"/>
            </a:endParaRPr>
          </a:p>
        </p:txBody>
      </p:sp>
      <p:sp>
        <p:nvSpPr>
          <p:cNvPr id="81923" name="Rectangle 1"/>
          <p:cNvSpPr>
            <a:spLocks noGrp="1" noRot="1" noChangeAspect="1" noChangeArrowheads="1" noTextEdit="1"/>
          </p:cNvSpPr>
          <p:nvPr>
            <p:ph type="sldImg"/>
          </p:nvPr>
        </p:nvSpPr>
        <p:spPr>
          <a:xfrm>
            <a:off x="217488" y="812800"/>
            <a:ext cx="7123112" cy="4008438"/>
          </a:xfrm>
          <a:solidFill>
            <a:srgbClr val="FFFFFF"/>
          </a:solidFill>
          <a:ln w="255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25560">
                <a:solidFill>
                  <a:srgbClr val="97874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1005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13</a:t>
            </a:fld>
            <a:endParaRPr lang="en-US"/>
          </a:p>
        </p:txBody>
      </p:sp>
    </p:spTree>
    <p:extLst>
      <p:ext uri="{BB962C8B-B14F-4D97-AF65-F5344CB8AC3E}">
        <p14:creationId xmlns:p14="http://schemas.microsoft.com/office/powerpoint/2010/main" val="105492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1pPr>
            <a:lvl2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2pPr>
            <a:lvl3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3pPr>
            <a:lvl4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4pPr>
            <a:lvl5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9pPr>
          </a:lstStyle>
          <a:p>
            <a:pPr eaLnBrk="1"/>
            <a:fld id="{9D616C9A-44CA-4B85-B979-0EC69033CAD7}" type="slidenum">
              <a:rPr lang="en-GB" altLang="en-US">
                <a:solidFill>
                  <a:srgbClr val="000000"/>
                </a:solidFill>
                <a:latin typeface="Times New Roman" panose="02020603050405020304" pitchFamily="18" charset="0"/>
                <a:ea typeface="Arial Unicode MS" panose="020B0604020202020204" pitchFamily="34" charset="-128"/>
              </a:rPr>
              <a:pPr eaLnBrk="1"/>
              <a:t>17</a:t>
            </a:fld>
            <a:endParaRPr lang="en-GB" altLang="en-US">
              <a:solidFill>
                <a:srgbClr val="000000"/>
              </a:solidFill>
              <a:latin typeface="Times New Roman" panose="02020603050405020304" pitchFamily="18" charset="0"/>
              <a:ea typeface="Arial Unicode MS" panose="020B0604020202020204" pitchFamily="34" charset="-128"/>
            </a:endParaRPr>
          </a:p>
        </p:txBody>
      </p:sp>
      <p:sp>
        <p:nvSpPr>
          <p:cNvPr id="82947" name="Rectangle 1"/>
          <p:cNvSpPr>
            <a:spLocks noGrp="1" noRot="1" noChangeAspect="1" noChangeArrowheads="1" noTextEdit="1"/>
          </p:cNvSpPr>
          <p:nvPr>
            <p:ph type="sldImg"/>
          </p:nvPr>
        </p:nvSpPr>
        <p:spPr>
          <a:xfrm>
            <a:off x="217488" y="812800"/>
            <a:ext cx="7123112" cy="4008438"/>
          </a:xfrm>
          <a:solidFill>
            <a:srgbClr val="FFFFFF"/>
          </a:solidFill>
          <a:ln w="255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25560">
                <a:solidFill>
                  <a:srgbClr val="97874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9728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18</a:t>
            </a:fld>
            <a:endParaRPr lang="en-US"/>
          </a:p>
        </p:txBody>
      </p:sp>
    </p:spTree>
    <p:extLst>
      <p:ext uri="{BB962C8B-B14F-4D97-AF65-F5344CB8AC3E}">
        <p14:creationId xmlns:p14="http://schemas.microsoft.com/office/powerpoint/2010/main" val="74368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23</a:t>
            </a:fld>
            <a:endParaRPr lang="en-US"/>
          </a:p>
        </p:txBody>
      </p:sp>
    </p:spTree>
    <p:extLst>
      <p:ext uri="{BB962C8B-B14F-4D97-AF65-F5344CB8AC3E}">
        <p14:creationId xmlns:p14="http://schemas.microsoft.com/office/powerpoint/2010/main" val="126197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41015-E4DB-47F4-8A9B-595EDADF6C4F}" type="slidenum">
              <a:rPr lang="en-US" smtClean="0"/>
              <a:t>26</a:t>
            </a:fld>
            <a:endParaRPr lang="en-US"/>
          </a:p>
        </p:txBody>
      </p:sp>
    </p:spTree>
    <p:extLst>
      <p:ext uri="{BB962C8B-B14F-4D97-AF65-F5344CB8AC3E}">
        <p14:creationId xmlns:p14="http://schemas.microsoft.com/office/powerpoint/2010/main" val="124358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120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5/15/2015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022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7317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1361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200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8F3F9-58BC-440B-B37B-805B9055EF92}" type="datetimeFigureOut">
              <a:rPr lang="en-US" smtClean="0"/>
              <a:t>5/15/2015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377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A53AF-48EA-489D-8260-9DCAB666386A}" type="datetimeFigureOut">
              <a:rPr lang="en-US" smtClean="0"/>
              <a:t>5/15/2015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316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864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5847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63034" y="1371601"/>
            <a:ext cx="10970684" cy="182721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828801" y="3332163"/>
            <a:ext cx="4163484" cy="798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5484" y="3332163"/>
            <a:ext cx="4165600" cy="798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828801" y="4283075"/>
            <a:ext cx="4163484" cy="800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5484" y="4283075"/>
            <a:ext cx="4165600" cy="800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idx="10"/>
          </p:nvPr>
        </p:nvSpPr>
        <p:spPr>
          <a:ln/>
        </p:spPr>
        <p:txBody>
          <a:bodyPr/>
          <a:lstStyle>
            <a:lvl1pPr>
              <a:defRPr/>
            </a:lvl1pPr>
          </a:lstStyle>
          <a:p>
            <a:pPr>
              <a:defRPr/>
            </a:pPr>
            <a:r>
              <a:rPr lang="en-GB" altLang="en-US"/>
              <a:t>16/05/14</a:t>
            </a:r>
          </a:p>
        </p:txBody>
      </p:sp>
      <p:sp>
        <p:nvSpPr>
          <p:cNvPr id="8" name="Rectangle 4"/>
          <p:cNvSpPr>
            <a:spLocks noGrp="1" noChangeArrowheads="1"/>
          </p:cNvSpPr>
          <p:nvPr>
            <p:ph type="sldNum" idx="11"/>
          </p:nvPr>
        </p:nvSpPr>
        <p:spPr>
          <a:ln/>
        </p:spPr>
        <p:txBody>
          <a:bodyPr/>
          <a:lstStyle>
            <a:lvl1pPr>
              <a:defRPr/>
            </a:lvl1pPr>
          </a:lstStyle>
          <a:p>
            <a:fld id="{88A617EE-A739-4BAF-BC47-939B474BA998}" type="slidenum">
              <a:rPr lang="en-GB" altLang="en-US"/>
              <a:pPr/>
              <a:t>‹#›</a:t>
            </a:fld>
            <a:endParaRPr lang="en-GB" altLang="en-US"/>
          </a:p>
        </p:txBody>
      </p:sp>
    </p:spTree>
    <p:extLst>
      <p:ext uri="{BB962C8B-B14F-4D97-AF65-F5344CB8AC3E}">
        <p14:creationId xmlns:p14="http://schemas.microsoft.com/office/powerpoint/2010/main" val="343863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9916976-5D93-46E4-A98A-FAD63E4D0EA8}"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8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5/15/2015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050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5/15/2015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388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5/15/2015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929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t>5/15/2015</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590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t>5/15/2015</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001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t>5/15/2015</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410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5/15/2015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859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t>5/15/2015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5396973"/>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7238" y="867975"/>
            <a:ext cx="9144000" cy="1641490"/>
          </a:xfrm>
        </p:spPr>
        <p:txBody>
          <a:bodyPr>
            <a:normAutofit fontScale="90000"/>
          </a:bodyPr>
          <a:lstStyle/>
          <a:p>
            <a:pPr algn="ctr"/>
            <a:r>
              <a:rPr lang="en-GB" sz="3600" i="1" dirty="0" smtClean="0">
                <a:effectLst/>
              </a:rPr>
              <a:t>Cosmology  and  general  relativity</a:t>
            </a:r>
            <a:r>
              <a:rPr lang="en-GB" sz="3600" i="1" dirty="0">
                <a:effectLst/>
              </a:rPr>
              <a:t>: </a:t>
            </a:r>
            <a:r>
              <a:rPr lang="en-GB" sz="3600" i="1" dirty="0" smtClean="0">
                <a:effectLst/>
              </a:rPr>
              <a:t/>
            </a:r>
            <a:br>
              <a:rPr lang="en-GB" sz="3600" i="1" dirty="0" smtClean="0">
                <a:effectLst/>
              </a:rPr>
            </a:br>
            <a:r>
              <a:rPr lang="en-GB" sz="3600" i="1" dirty="0" smtClean="0">
                <a:effectLst/>
              </a:rPr>
              <a:t>the  evolution  of  the  universe  and  the  testability  of  models</a:t>
            </a:r>
            <a:endParaRPr lang="en-US" sz="3600" dirty="0"/>
          </a:p>
        </p:txBody>
      </p:sp>
      <p:sp>
        <p:nvSpPr>
          <p:cNvPr id="3" name="Subtitle 2"/>
          <p:cNvSpPr>
            <a:spLocks noGrp="1"/>
          </p:cNvSpPr>
          <p:nvPr>
            <p:ph type="subTitle" idx="1"/>
          </p:nvPr>
        </p:nvSpPr>
        <p:spPr>
          <a:xfrm>
            <a:off x="1795035" y="3283860"/>
            <a:ext cx="8825658" cy="861420"/>
          </a:xfrm>
        </p:spPr>
        <p:txBody>
          <a:bodyPr>
            <a:normAutofit fontScale="25000" lnSpcReduction="20000"/>
          </a:bodyPr>
          <a:lstStyle/>
          <a:p>
            <a:pPr algn="ctr"/>
            <a:r>
              <a:rPr lang="en-US" sz="12800" dirty="0" smtClean="0"/>
              <a:t>George Ellis,</a:t>
            </a:r>
          </a:p>
          <a:p>
            <a:pPr algn="ctr"/>
            <a:r>
              <a:rPr lang="en-US" sz="12800" dirty="0" smtClean="0"/>
              <a:t>University of Cape Town</a:t>
            </a:r>
          </a:p>
          <a:p>
            <a:pPr algn="ctr"/>
            <a:endParaRPr lang="en-US" sz="12800" dirty="0"/>
          </a:p>
          <a:p>
            <a:pPr algn="ctr"/>
            <a:r>
              <a:rPr lang="en-US" sz="12800" dirty="0" smtClean="0"/>
              <a:t>Seven  Pines Symposium</a:t>
            </a:r>
          </a:p>
          <a:p>
            <a:pPr algn="ctr"/>
            <a:r>
              <a:rPr lang="en-US" sz="12800" dirty="0" smtClean="0"/>
              <a:t>June 2015 </a:t>
            </a:r>
            <a:endParaRPr lang="en-US" sz="12800" dirty="0"/>
          </a:p>
        </p:txBody>
      </p:sp>
    </p:spTree>
    <p:extLst>
      <p:ext uri="{BB962C8B-B14F-4D97-AF65-F5344CB8AC3E}">
        <p14:creationId xmlns:p14="http://schemas.microsoft.com/office/powerpoint/2010/main" val="95720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391732" y="-577660"/>
            <a:ext cx="7772400" cy="1223963"/>
          </a:xfrm>
        </p:spPr>
        <p:txBody>
          <a:bodyPr/>
          <a:lstStyle/>
          <a:p>
            <a:r>
              <a:rPr lang="en-ZA" altLang="en-US" sz="3200" dirty="0"/>
              <a:t>Relation to </a:t>
            </a:r>
            <a:r>
              <a:rPr lang="en-ZA" altLang="en-US" sz="3200" dirty="0" smtClean="0"/>
              <a:t>physics</a:t>
            </a:r>
            <a:endParaRPr lang="en-ZA" altLang="en-US" sz="3200" dirty="0"/>
          </a:p>
        </p:txBody>
      </p:sp>
      <p:sp>
        <p:nvSpPr>
          <p:cNvPr id="51203" name="Subtitle 2"/>
          <p:cNvSpPr>
            <a:spLocks noGrp="1"/>
          </p:cNvSpPr>
          <p:nvPr>
            <p:ph type="subTitle" idx="1"/>
          </p:nvPr>
        </p:nvSpPr>
        <p:spPr bwMode="auto">
          <a:xfrm>
            <a:off x="2063750" y="1412876"/>
            <a:ext cx="8064500" cy="525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2800"/>
              <a:t> .</a:t>
            </a:r>
          </a:p>
          <a:p>
            <a:endParaRPr lang="en-GB" altLang="en-US" sz="2800"/>
          </a:p>
          <a:p>
            <a:endParaRPr lang="en-GB" altLang="en-US" sz="2800"/>
          </a:p>
          <a:p>
            <a:endParaRPr lang="en-ZA" altLang="en-US" smtClean="0"/>
          </a:p>
          <a:p>
            <a:endParaRPr lang="en-ZA" altLang="en-US" smtClean="0"/>
          </a:p>
        </p:txBody>
      </p:sp>
      <p:graphicFrame>
        <p:nvGraphicFramePr>
          <p:cNvPr id="4" name="Table 3"/>
          <p:cNvGraphicFramePr>
            <a:graphicFrameLocks noGrp="1"/>
          </p:cNvGraphicFramePr>
          <p:nvPr>
            <p:extLst>
              <p:ext uri="{D42A27DB-BD31-4B8C-83A1-F6EECF244321}">
                <p14:modId xmlns:p14="http://schemas.microsoft.com/office/powerpoint/2010/main" val="2868538619"/>
              </p:ext>
            </p:extLst>
          </p:nvPr>
        </p:nvGraphicFramePr>
        <p:xfrm>
          <a:off x="731520" y="902335"/>
          <a:ext cx="7635240" cy="5040313"/>
        </p:xfrm>
        <a:graphic>
          <a:graphicData uri="http://schemas.openxmlformats.org/drawingml/2006/table">
            <a:tbl>
              <a:tblPr firstRow="1" bandRow="1">
                <a:tableStyleId>{5C22544A-7EE6-4342-B048-85BDC9FD1C3A}</a:tableStyleId>
              </a:tblPr>
              <a:tblGrid>
                <a:gridCol w="1901399"/>
                <a:gridCol w="2093308"/>
                <a:gridCol w="1630199"/>
                <a:gridCol w="2010334"/>
              </a:tblGrid>
              <a:tr h="370910">
                <a:tc gridSpan="4">
                  <a:txBody>
                    <a:bodyPr/>
                    <a:lstStyle/>
                    <a:p>
                      <a:pPr algn="ctr"/>
                      <a:r>
                        <a:rPr lang="en-GB" sz="1800" dirty="0" smtClean="0"/>
                        <a:t>Unifications</a:t>
                      </a:r>
                      <a:endParaRPr lang="en-GB" sz="1800" dirty="0"/>
                    </a:p>
                  </a:txBody>
                  <a:tcPr marL="91461" marR="91461" marT="45729" marB="45729"/>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914573">
                <a:tc>
                  <a:txBody>
                    <a:bodyPr/>
                    <a:lstStyle/>
                    <a:p>
                      <a:r>
                        <a:rPr lang="en-GB" sz="1800" dirty="0" smtClean="0"/>
                        <a:t>Gravitation</a:t>
                      </a:r>
                      <a:endParaRPr lang="en-GB" sz="1800" dirty="0"/>
                    </a:p>
                  </a:txBody>
                  <a:tcPr marL="91461" marR="91461" marT="45729" marB="45729"/>
                </a:tc>
                <a:tc>
                  <a:txBody>
                    <a:bodyPr/>
                    <a:lstStyle/>
                    <a:p>
                      <a:r>
                        <a:rPr lang="en-GB" sz="1800" dirty="0" smtClean="0"/>
                        <a:t>Universe Expansion Dynamics</a:t>
                      </a:r>
                      <a:endParaRPr lang="en-GB" sz="1800" dirty="0"/>
                    </a:p>
                  </a:txBody>
                  <a:tcPr marL="91461" marR="91461" marT="45729" marB="45729"/>
                </a:tc>
                <a:tc>
                  <a:txBody>
                    <a:bodyPr/>
                    <a:lstStyle/>
                    <a:p>
                      <a:r>
                        <a:rPr lang="en-GB" sz="1800" dirty="0" smtClean="0"/>
                        <a:t>Hubble diagram</a:t>
                      </a:r>
                      <a:endParaRPr lang="en-GB" sz="1800" dirty="0"/>
                    </a:p>
                  </a:txBody>
                  <a:tcPr marL="91461" marR="91461" marT="45729" marB="45729"/>
                </a:tc>
                <a:tc>
                  <a:txBody>
                    <a:bodyPr/>
                    <a:lstStyle/>
                    <a:p>
                      <a:r>
                        <a:rPr lang="en-GB" sz="1800" dirty="0" smtClean="0"/>
                        <a:t>Apple, moon,  universe</a:t>
                      </a:r>
                      <a:endParaRPr lang="en-GB" sz="1800" dirty="0"/>
                    </a:p>
                  </a:txBody>
                  <a:tcPr marL="91461" marR="91461" marT="45729" marB="45729"/>
                </a:tc>
              </a:tr>
              <a:tr h="914573">
                <a:tc>
                  <a:txBody>
                    <a:bodyPr/>
                    <a:lstStyle/>
                    <a:p>
                      <a:r>
                        <a:rPr lang="en-GB" sz="1800" dirty="0" smtClean="0"/>
                        <a:t>Atomic physics</a:t>
                      </a:r>
                      <a:endParaRPr lang="en-GB" sz="1800" dirty="0"/>
                    </a:p>
                  </a:txBody>
                  <a:tcPr marL="91461" marR="91461" marT="45729" marB="45729"/>
                </a:tc>
                <a:tc>
                  <a:txBody>
                    <a:bodyPr/>
                    <a:lstStyle/>
                    <a:p>
                      <a:r>
                        <a:rPr lang="en-GB" sz="1800" dirty="0" smtClean="0"/>
                        <a:t>Equilibrium and Decoupling</a:t>
                      </a:r>
                      <a:endParaRPr lang="en-GB" sz="1800" dirty="0"/>
                    </a:p>
                  </a:txBody>
                  <a:tcPr marL="91461" marR="91461" marT="45729" marB="45729"/>
                </a:tc>
                <a:tc>
                  <a:txBody>
                    <a:bodyPr/>
                    <a:lstStyle/>
                    <a:p>
                      <a:r>
                        <a:rPr lang="en-GB" sz="1800" dirty="0" smtClean="0"/>
                        <a:t>CBR spectrum</a:t>
                      </a:r>
                      <a:endParaRPr lang="en-GB" sz="1800" dirty="0"/>
                    </a:p>
                  </a:txBody>
                  <a:tcPr marL="91461" marR="91461" marT="45729" marB="45729"/>
                </a:tc>
                <a:tc>
                  <a:txBody>
                    <a:bodyPr/>
                    <a:lstStyle/>
                    <a:p>
                      <a:r>
                        <a:rPr lang="en-GB" sz="1800" dirty="0" smtClean="0"/>
                        <a:t>Planck black body, CBR</a:t>
                      </a:r>
                      <a:endParaRPr lang="en-GB" sz="1800" dirty="0"/>
                    </a:p>
                  </a:txBody>
                  <a:tcPr marL="91461" marR="91461" marT="45729" marB="45729"/>
                </a:tc>
              </a:tr>
              <a:tr h="914573">
                <a:tc>
                  <a:txBody>
                    <a:bodyPr/>
                    <a:lstStyle/>
                    <a:p>
                      <a:r>
                        <a:rPr lang="en-GB" sz="1800" dirty="0" smtClean="0"/>
                        <a:t>Nuclear physics</a:t>
                      </a:r>
                      <a:endParaRPr lang="en-GB" sz="1800" dirty="0"/>
                    </a:p>
                  </a:txBody>
                  <a:tcPr marL="91461" marR="91461" marT="45729" marB="45729"/>
                </a:tc>
                <a:tc>
                  <a:txBody>
                    <a:bodyPr/>
                    <a:lstStyle/>
                    <a:p>
                      <a:r>
                        <a:rPr lang="en-GB" sz="1800" dirty="0" smtClean="0"/>
                        <a:t>Nucleosynthesis</a:t>
                      </a:r>
                      <a:endParaRPr lang="en-GB" sz="1800" dirty="0"/>
                    </a:p>
                  </a:txBody>
                  <a:tcPr marL="91461" marR="91461" marT="45729" marB="45729"/>
                </a:tc>
                <a:tc>
                  <a:txBody>
                    <a:bodyPr/>
                    <a:lstStyle/>
                    <a:p>
                      <a:r>
                        <a:rPr lang="en-GB" sz="1800" dirty="0" smtClean="0"/>
                        <a:t>Element abundances</a:t>
                      </a:r>
                      <a:endParaRPr lang="en-GB" sz="1800" dirty="0"/>
                    </a:p>
                  </a:txBody>
                  <a:tcPr marL="91461" marR="91461" marT="45729" marB="45729"/>
                </a:tc>
                <a:tc>
                  <a:txBody>
                    <a:bodyPr/>
                    <a:lstStyle/>
                    <a:p>
                      <a:r>
                        <a:rPr lang="en-GB" sz="1800" dirty="0" smtClean="0"/>
                        <a:t>Nuclear reactors, nucleosynthesis</a:t>
                      </a:r>
                      <a:endParaRPr lang="en-GB" sz="1800" dirty="0"/>
                    </a:p>
                  </a:txBody>
                  <a:tcPr marL="91461" marR="91461" marT="45729" marB="45729"/>
                </a:tc>
              </a:tr>
              <a:tr h="914573">
                <a:tc>
                  <a:txBody>
                    <a:bodyPr/>
                    <a:lstStyle/>
                    <a:p>
                      <a:r>
                        <a:rPr lang="en-GB" sz="1800" dirty="0" smtClean="0"/>
                        <a:t>Particl</a:t>
                      </a:r>
                      <a:r>
                        <a:rPr lang="en-GB" sz="1800" baseline="0" dirty="0" smtClean="0"/>
                        <a:t>e physics</a:t>
                      </a:r>
                      <a:endParaRPr lang="en-GB" sz="1800" dirty="0"/>
                    </a:p>
                  </a:txBody>
                  <a:tcPr marL="91461" marR="91461" marT="45729" marB="45729"/>
                </a:tc>
                <a:tc>
                  <a:txBody>
                    <a:bodyPr/>
                    <a:lstStyle/>
                    <a:p>
                      <a:r>
                        <a:rPr lang="en-GB" sz="1800" dirty="0" smtClean="0"/>
                        <a:t>Inflation</a:t>
                      </a:r>
                      <a:endParaRPr lang="en-GB" sz="1800" dirty="0"/>
                    </a:p>
                  </a:txBody>
                  <a:tcPr marL="91461" marR="91461" marT="45729" marB="45729"/>
                </a:tc>
                <a:tc>
                  <a:txBody>
                    <a:bodyPr/>
                    <a:lstStyle/>
                    <a:p>
                      <a:r>
                        <a:rPr lang="en-GB" sz="1800" dirty="0" smtClean="0"/>
                        <a:t>CBR anisotropies</a:t>
                      </a:r>
                      <a:endParaRPr lang="en-GB" sz="1800" dirty="0"/>
                    </a:p>
                  </a:txBody>
                  <a:tcPr marL="91461" marR="91461" marT="45729" marB="45729"/>
                </a:tc>
                <a:tc>
                  <a:txBody>
                    <a:bodyPr/>
                    <a:lstStyle/>
                    <a:p>
                      <a:r>
                        <a:rPr lang="en-GB" sz="1800" dirty="0" smtClean="0"/>
                        <a:t>LHC and inflation  </a:t>
                      </a:r>
                      <a:r>
                        <a:rPr lang="en-GB" sz="1800" dirty="0" err="1" smtClean="0"/>
                        <a:t>iff</a:t>
                      </a:r>
                      <a:r>
                        <a:rPr lang="en-GB" sz="1800" dirty="0" smtClean="0"/>
                        <a:t> Higgs</a:t>
                      </a:r>
                      <a:endParaRPr lang="en-GB" sz="1800" dirty="0"/>
                    </a:p>
                  </a:txBody>
                  <a:tcPr marL="91461" marR="91461" marT="45729" marB="45729"/>
                </a:tc>
              </a:tr>
              <a:tr h="640201">
                <a:tc>
                  <a:txBody>
                    <a:bodyPr/>
                    <a:lstStyle/>
                    <a:p>
                      <a:r>
                        <a:rPr lang="en-GB" sz="1800" dirty="0" smtClean="0"/>
                        <a:t>Quantum gravity</a:t>
                      </a:r>
                      <a:endParaRPr lang="en-GB" sz="1800" dirty="0"/>
                    </a:p>
                  </a:txBody>
                  <a:tcPr marL="91461" marR="91461" marT="45729" marB="45729"/>
                </a:tc>
                <a:tc>
                  <a:txBody>
                    <a:bodyPr/>
                    <a:lstStyle/>
                    <a:p>
                      <a:r>
                        <a:rPr lang="en-GB" sz="1800" dirty="0" smtClean="0"/>
                        <a:t>??</a:t>
                      </a:r>
                      <a:endParaRPr lang="en-GB" sz="1800" dirty="0"/>
                    </a:p>
                  </a:txBody>
                  <a:tcPr marL="91461" marR="91461" marT="45729" marB="45729"/>
                </a:tc>
                <a:tc>
                  <a:txBody>
                    <a:bodyPr/>
                    <a:lstStyle/>
                    <a:p>
                      <a:r>
                        <a:rPr lang="en-GB" sz="1800" dirty="0" smtClean="0"/>
                        <a:t>??</a:t>
                      </a:r>
                      <a:endParaRPr lang="en-GB" sz="1800" dirty="0"/>
                    </a:p>
                  </a:txBody>
                  <a:tcPr marL="91461" marR="91461" marT="45729" marB="45729"/>
                </a:tc>
                <a:tc>
                  <a:txBody>
                    <a:bodyPr/>
                    <a:lstStyle/>
                    <a:p>
                      <a:r>
                        <a:rPr lang="en-GB" sz="1800" dirty="0" smtClean="0"/>
                        <a:t>??</a:t>
                      </a:r>
                      <a:endParaRPr lang="en-GB" sz="1800" dirty="0"/>
                    </a:p>
                  </a:txBody>
                  <a:tcPr marL="91461" marR="91461" marT="45729" marB="45729"/>
                </a:tc>
              </a:tr>
              <a:tr h="370910">
                <a:tc>
                  <a:txBody>
                    <a:bodyPr/>
                    <a:lstStyle/>
                    <a:p>
                      <a:endParaRPr lang="en-GB" sz="1800" dirty="0"/>
                    </a:p>
                  </a:txBody>
                  <a:tcPr marL="91461" marR="91461" marT="45729" marB="45729"/>
                </a:tc>
                <a:tc>
                  <a:txBody>
                    <a:bodyPr/>
                    <a:lstStyle/>
                    <a:p>
                      <a:endParaRPr lang="en-GB" sz="1800"/>
                    </a:p>
                  </a:txBody>
                  <a:tcPr marL="91461" marR="91461" marT="45729" marB="45729"/>
                </a:tc>
                <a:tc>
                  <a:txBody>
                    <a:bodyPr/>
                    <a:lstStyle/>
                    <a:p>
                      <a:endParaRPr lang="en-GB" sz="1800"/>
                    </a:p>
                  </a:txBody>
                  <a:tcPr marL="91461" marR="91461" marT="45729" marB="45729"/>
                </a:tc>
                <a:tc>
                  <a:txBody>
                    <a:bodyPr/>
                    <a:lstStyle/>
                    <a:p>
                      <a:endParaRPr lang="en-GB" sz="1800" dirty="0"/>
                    </a:p>
                  </a:txBody>
                  <a:tcPr marL="91461" marR="91461" marT="45729" marB="45729"/>
                </a:tc>
              </a:tr>
            </a:tbl>
          </a:graphicData>
        </a:graphic>
      </p:graphicFrame>
      <p:sp>
        <p:nvSpPr>
          <p:cNvPr id="51243" name="Rectangle 5"/>
          <p:cNvSpPr>
            <a:spLocks noChangeArrowheads="1"/>
          </p:cNvSpPr>
          <p:nvPr/>
        </p:nvSpPr>
        <p:spPr bwMode="auto">
          <a:xfrm>
            <a:off x="1850073" y="6052630"/>
            <a:ext cx="6246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ltLang="en-US" dirty="0"/>
              <a:t>G Ellis and J-P </a:t>
            </a:r>
            <a:r>
              <a:rPr lang="en-ZA" altLang="en-US" dirty="0" err="1"/>
              <a:t>Uzan</a:t>
            </a:r>
            <a:r>
              <a:rPr lang="en-ZA" altLang="en-US" dirty="0"/>
              <a:t>:  </a:t>
            </a:r>
            <a:r>
              <a:rPr lang="en-GB" altLang="en-US" dirty="0"/>
              <a:t>Inflation and the Higgs Particle</a:t>
            </a:r>
          </a:p>
          <a:p>
            <a:r>
              <a:rPr lang="en-GB" altLang="en-US" dirty="0"/>
              <a:t>Astronomy &amp; </a:t>
            </a:r>
            <a:r>
              <a:rPr lang="en-GB" altLang="en-US" dirty="0" err="1"/>
              <a:t>Geophyiscs</a:t>
            </a:r>
            <a:r>
              <a:rPr lang="en-GB" altLang="en-US" dirty="0"/>
              <a:t> •  February 2014 • Vol. 55</a:t>
            </a:r>
            <a:endParaRPr lang="en-ZA" altLang="en-US" dirty="0"/>
          </a:p>
        </p:txBody>
      </p:sp>
      <p:sp>
        <p:nvSpPr>
          <p:cNvPr id="2" name="TextBox 1"/>
          <p:cNvSpPr txBox="1"/>
          <p:nvPr/>
        </p:nvSpPr>
        <p:spPr>
          <a:xfrm>
            <a:off x="9409176" y="4782312"/>
            <a:ext cx="1186543" cy="923330"/>
          </a:xfrm>
          <a:prstGeom prst="rect">
            <a:avLst/>
          </a:prstGeom>
          <a:noFill/>
          <a:ln>
            <a:solidFill>
              <a:schemeClr val="bg2">
                <a:lumMod val="60000"/>
                <a:lumOff val="40000"/>
              </a:schemeClr>
            </a:solidFill>
          </a:ln>
        </p:spPr>
        <p:txBody>
          <a:bodyPr wrap="none" rtlCol="0">
            <a:spAutoFit/>
          </a:bodyPr>
          <a:lstStyle/>
          <a:p>
            <a:r>
              <a:rPr lang="en-US" dirty="0" smtClean="0"/>
              <a:t>Start? </a:t>
            </a:r>
          </a:p>
          <a:p>
            <a:r>
              <a:rPr lang="en-US" dirty="0" smtClean="0"/>
              <a:t>Bounce?</a:t>
            </a:r>
          </a:p>
          <a:p>
            <a:r>
              <a:rPr lang="en-US" dirty="0" smtClean="0"/>
              <a:t>Emerge?</a:t>
            </a:r>
            <a:endParaRPr lang="en-US" dirty="0"/>
          </a:p>
        </p:txBody>
      </p:sp>
      <p:sp>
        <p:nvSpPr>
          <p:cNvPr id="3" name="Left Arrow 2"/>
          <p:cNvSpPr/>
          <p:nvPr/>
        </p:nvSpPr>
        <p:spPr>
          <a:xfrm>
            <a:off x="8403336" y="50109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399529" y="4193938"/>
            <a:ext cx="1329210" cy="369332"/>
          </a:xfrm>
          <a:prstGeom prst="rect">
            <a:avLst/>
          </a:prstGeom>
          <a:noFill/>
          <a:ln>
            <a:solidFill>
              <a:schemeClr val="bg2">
                <a:lumMod val="60000"/>
                <a:lumOff val="40000"/>
              </a:schemeClr>
            </a:solidFill>
          </a:ln>
        </p:spPr>
        <p:txBody>
          <a:bodyPr wrap="none" rtlCol="0">
            <a:spAutoFit/>
          </a:bodyPr>
          <a:lstStyle/>
          <a:p>
            <a:r>
              <a:rPr lang="en-US" dirty="0" smtClean="0"/>
              <a:t>True link??</a:t>
            </a:r>
            <a:endParaRPr lang="en-US" dirty="0"/>
          </a:p>
        </p:txBody>
      </p:sp>
      <p:sp>
        <p:nvSpPr>
          <p:cNvPr id="10" name="Left Arrow 9"/>
          <p:cNvSpPr/>
          <p:nvPr/>
        </p:nvSpPr>
        <p:spPr>
          <a:xfrm>
            <a:off x="8405261" y="416788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62100" y="788988"/>
            <a:ext cx="8763000" cy="3505200"/>
          </a:xfrm>
        </p:spPr>
        <p:txBody>
          <a:bodyPr/>
          <a:lstStyle/>
          <a:p>
            <a:pPr eaLnBrk="1" hangingPunct="1"/>
            <a:r>
              <a:rPr lang="en-US" altLang="en-US" sz="2400" dirty="0">
                <a:solidFill>
                  <a:schemeClr val="bg1"/>
                </a:solidFill>
              </a:rPr>
              <a:t/>
            </a:r>
            <a:br>
              <a:rPr lang="en-US" altLang="en-US" sz="2400" dirty="0">
                <a:solidFill>
                  <a:schemeClr val="bg1"/>
                </a:solidFill>
              </a:rPr>
            </a:br>
            <a:endParaRPr lang="en-US" altLang="en-US" sz="2400" dirty="0">
              <a:solidFill>
                <a:schemeClr val="bg1"/>
              </a:solidFill>
            </a:endParaRPr>
          </a:p>
        </p:txBody>
      </p:sp>
      <p:sp>
        <p:nvSpPr>
          <p:cNvPr id="11267" name="AutoShape 3"/>
          <p:cNvSpPr>
            <a:spLocks noChangeArrowheads="1"/>
          </p:cNvSpPr>
          <p:nvPr/>
        </p:nvSpPr>
        <p:spPr bwMode="auto">
          <a:xfrm>
            <a:off x="2438400" y="4114800"/>
            <a:ext cx="6400800" cy="914400"/>
          </a:xfrm>
          <a:prstGeom prst="parallelogram">
            <a:avLst>
              <a:gd name="adj" fmla="val 1750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11268" name="AutoShape 4"/>
          <p:cNvSpPr>
            <a:spLocks noChangeArrowheads="1"/>
          </p:cNvSpPr>
          <p:nvPr/>
        </p:nvSpPr>
        <p:spPr bwMode="auto">
          <a:xfrm>
            <a:off x="2406650" y="4800600"/>
            <a:ext cx="6400800" cy="914400"/>
          </a:xfrm>
          <a:prstGeom prst="parallelogram">
            <a:avLst>
              <a:gd name="adj" fmla="val 175000"/>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11269" name="Line 5"/>
          <p:cNvSpPr>
            <a:spLocks noChangeShapeType="1"/>
          </p:cNvSpPr>
          <p:nvPr/>
        </p:nvSpPr>
        <p:spPr bwMode="auto">
          <a:xfrm>
            <a:off x="2438400" y="5026025"/>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6"/>
          <p:cNvSpPr>
            <a:spLocks noChangeShapeType="1"/>
          </p:cNvSpPr>
          <p:nvPr/>
        </p:nvSpPr>
        <p:spPr bwMode="auto">
          <a:xfrm>
            <a:off x="7239000" y="50292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a:off x="8823325" y="41148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038600" y="4219575"/>
            <a:ext cx="0" cy="685800"/>
          </a:xfrm>
          <a:prstGeom prst="line">
            <a:avLst/>
          </a:prstGeom>
          <a:noFill/>
          <a:ln w="9525">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Oval 9"/>
          <p:cNvSpPr>
            <a:spLocks noChangeArrowheads="1"/>
          </p:cNvSpPr>
          <p:nvPr/>
        </p:nvSpPr>
        <p:spPr bwMode="auto">
          <a:xfrm>
            <a:off x="3962400" y="4267200"/>
            <a:ext cx="3810000" cy="457200"/>
          </a:xfrm>
          <a:prstGeom prst="ellipse">
            <a:avLst/>
          </a:pr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11274" name="Line 12"/>
          <p:cNvSpPr>
            <a:spLocks noChangeShapeType="1"/>
          </p:cNvSpPr>
          <p:nvPr/>
        </p:nvSpPr>
        <p:spPr bwMode="auto">
          <a:xfrm flipH="1">
            <a:off x="3962400" y="1552575"/>
            <a:ext cx="1981200" cy="28956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Line 13"/>
          <p:cNvSpPr>
            <a:spLocks noChangeShapeType="1"/>
          </p:cNvSpPr>
          <p:nvPr/>
        </p:nvSpPr>
        <p:spPr bwMode="auto">
          <a:xfrm>
            <a:off x="5943600" y="1524000"/>
            <a:ext cx="1828800" cy="2971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14"/>
          <p:cNvSpPr>
            <a:spLocks noChangeShapeType="1"/>
          </p:cNvSpPr>
          <p:nvPr/>
        </p:nvSpPr>
        <p:spPr bwMode="auto">
          <a:xfrm>
            <a:off x="5943600" y="990600"/>
            <a:ext cx="0" cy="3505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Line 15"/>
          <p:cNvSpPr>
            <a:spLocks noChangeShapeType="1"/>
          </p:cNvSpPr>
          <p:nvPr/>
        </p:nvSpPr>
        <p:spPr bwMode="auto">
          <a:xfrm flipH="1">
            <a:off x="6096000" y="1203325"/>
            <a:ext cx="10668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Text Box 16"/>
          <p:cNvSpPr txBox="1">
            <a:spLocks noChangeArrowheads="1"/>
          </p:cNvSpPr>
          <p:nvPr/>
        </p:nvSpPr>
        <p:spPr bwMode="auto">
          <a:xfrm>
            <a:off x="7162801" y="914401"/>
            <a:ext cx="10572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Here  </a:t>
            </a:r>
          </a:p>
          <a:p>
            <a:pPr algn="l" eaLnBrk="1" hangingPunct="1"/>
            <a:r>
              <a:rPr lang="en-US" altLang="en-US" dirty="0"/>
              <a:t>and now</a:t>
            </a:r>
          </a:p>
        </p:txBody>
      </p:sp>
      <p:sp>
        <p:nvSpPr>
          <p:cNvPr id="213009" name="Text Box 17"/>
          <p:cNvSpPr txBox="1">
            <a:spLocks noChangeArrowheads="1"/>
          </p:cNvSpPr>
          <p:nvPr/>
        </p:nvSpPr>
        <p:spPr bwMode="auto">
          <a:xfrm>
            <a:off x="8153401" y="2792414"/>
            <a:ext cx="1628775" cy="376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Distant galaxy</a:t>
            </a:r>
          </a:p>
        </p:txBody>
      </p:sp>
      <p:sp>
        <p:nvSpPr>
          <p:cNvPr id="213010" name="Line 18"/>
          <p:cNvSpPr>
            <a:spLocks noChangeShapeType="1"/>
          </p:cNvSpPr>
          <p:nvPr/>
        </p:nvSpPr>
        <p:spPr bwMode="auto">
          <a:xfrm flipH="1">
            <a:off x="7086600" y="2971800"/>
            <a:ext cx="10668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11" name="Text Box 19"/>
          <p:cNvSpPr txBox="1">
            <a:spLocks noChangeArrowheads="1"/>
          </p:cNvSpPr>
          <p:nvPr/>
        </p:nvSpPr>
        <p:spPr bwMode="auto">
          <a:xfrm>
            <a:off x="3124201" y="5948364"/>
            <a:ext cx="1730375" cy="376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CMB 2-sphere:</a:t>
            </a:r>
          </a:p>
        </p:txBody>
      </p:sp>
      <p:sp>
        <p:nvSpPr>
          <p:cNvPr id="213012" name="Line 20"/>
          <p:cNvSpPr>
            <a:spLocks noChangeShapeType="1"/>
          </p:cNvSpPr>
          <p:nvPr/>
        </p:nvSpPr>
        <p:spPr bwMode="auto">
          <a:xfrm flipV="1">
            <a:off x="4572000" y="4648200"/>
            <a:ext cx="76200" cy="1295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13" name="Line 21"/>
          <p:cNvSpPr>
            <a:spLocks noChangeShapeType="1"/>
          </p:cNvSpPr>
          <p:nvPr/>
        </p:nvSpPr>
        <p:spPr bwMode="auto">
          <a:xfrm flipV="1">
            <a:off x="7070725" y="2971800"/>
            <a:ext cx="0" cy="3810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24"/>
          <p:cNvSpPr txBox="1">
            <a:spLocks noChangeArrowheads="1"/>
          </p:cNvSpPr>
          <p:nvPr/>
        </p:nvSpPr>
        <p:spPr bwMode="auto">
          <a:xfrm>
            <a:off x="1828801" y="381001"/>
            <a:ext cx="38258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The observational context:</a:t>
            </a:r>
          </a:p>
          <a:p>
            <a:pPr algn="l" eaLnBrk="1" hangingPunct="1"/>
            <a:r>
              <a:rPr lang="en-US" altLang="en-US" dirty="0"/>
              <a:t>Can only observe on past light cone</a:t>
            </a:r>
          </a:p>
        </p:txBody>
      </p:sp>
      <p:sp>
        <p:nvSpPr>
          <p:cNvPr id="213017" name="Text Box 25"/>
          <p:cNvSpPr txBox="1">
            <a:spLocks noChangeArrowheads="1"/>
          </p:cNvSpPr>
          <p:nvPr/>
        </p:nvSpPr>
        <p:spPr bwMode="auto">
          <a:xfrm>
            <a:off x="9217026" y="3917950"/>
            <a:ext cx="625475" cy="376238"/>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LSS</a:t>
            </a:r>
          </a:p>
        </p:txBody>
      </p:sp>
      <p:sp>
        <p:nvSpPr>
          <p:cNvPr id="213018" name="Line 26"/>
          <p:cNvSpPr>
            <a:spLocks noChangeShapeType="1"/>
          </p:cNvSpPr>
          <p:nvPr/>
        </p:nvSpPr>
        <p:spPr bwMode="auto">
          <a:xfrm flipH="1">
            <a:off x="8153400" y="4114800"/>
            <a:ext cx="10668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19" name="Line 27"/>
          <p:cNvSpPr>
            <a:spLocks noChangeShapeType="1"/>
          </p:cNvSpPr>
          <p:nvPr/>
        </p:nvSpPr>
        <p:spPr bwMode="auto">
          <a:xfrm flipH="1" flipV="1">
            <a:off x="8001000" y="4953000"/>
            <a:ext cx="1143000" cy="3048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20" name="Text Box 28"/>
          <p:cNvSpPr txBox="1">
            <a:spLocks noChangeArrowheads="1"/>
          </p:cNvSpPr>
          <p:nvPr/>
        </p:nvSpPr>
        <p:spPr bwMode="auto">
          <a:xfrm>
            <a:off x="9144001" y="5033964"/>
            <a:ext cx="917575" cy="376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Hidden</a:t>
            </a:r>
          </a:p>
        </p:txBody>
      </p:sp>
      <p:sp>
        <p:nvSpPr>
          <p:cNvPr id="11289" name="Line 29"/>
          <p:cNvSpPr>
            <a:spLocks noChangeShapeType="1"/>
          </p:cNvSpPr>
          <p:nvPr/>
        </p:nvSpPr>
        <p:spPr bwMode="auto">
          <a:xfrm>
            <a:off x="5943600" y="1828800"/>
            <a:ext cx="0" cy="3505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22" name="Text Box 30"/>
          <p:cNvSpPr txBox="1">
            <a:spLocks noChangeArrowheads="1"/>
          </p:cNvSpPr>
          <p:nvPr/>
        </p:nvSpPr>
        <p:spPr bwMode="auto">
          <a:xfrm>
            <a:off x="8458201" y="5795964"/>
            <a:ext cx="1857375" cy="376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Start of universe</a:t>
            </a:r>
          </a:p>
        </p:txBody>
      </p:sp>
      <p:sp>
        <p:nvSpPr>
          <p:cNvPr id="213023" name="Line 31"/>
          <p:cNvSpPr>
            <a:spLocks noChangeShapeType="1"/>
          </p:cNvSpPr>
          <p:nvPr/>
        </p:nvSpPr>
        <p:spPr bwMode="auto">
          <a:xfrm flipH="1" flipV="1">
            <a:off x="7566026" y="5486400"/>
            <a:ext cx="892175" cy="4572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24" name="Line 32"/>
          <p:cNvSpPr>
            <a:spLocks noChangeShapeType="1"/>
          </p:cNvSpPr>
          <p:nvPr/>
        </p:nvSpPr>
        <p:spPr bwMode="auto">
          <a:xfrm>
            <a:off x="3962400" y="1905000"/>
            <a:ext cx="0" cy="3505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25" name="Text Box 33"/>
          <p:cNvSpPr txBox="1">
            <a:spLocks noChangeArrowheads="1"/>
          </p:cNvSpPr>
          <p:nvPr/>
        </p:nvSpPr>
        <p:spPr bwMode="auto">
          <a:xfrm>
            <a:off x="1892301" y="2743201"/>
            <a:ext cx="17938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solidFill>
                  <a:schemeClr val="bg1"/>
                </a:solidFill>
              </a:rPr>
              <a:t> </a:t>
            </a:r>
            <a:r>
              <a:rPr lang="en-US" altLang="en-US" dirty="0"/>
              <a:t>furthest matter </a:t>
            </a:r>
          </a:p>
          <a:p>
            <a:pPr algn="l" eaLnBrk="1" hangingPunct="1"/>
            <a:r>
              <a:rPr lang="en-US" altLang="en-US" dirty="0"/>
              <a:t>we can see</a:t>
            </a:r>
          </a:p>
        </p:txBody>
      </p:sp>
      <p:sp>
        <p:nvSpPr>
          <p:cNvPr id="213026" name="Line 34"/>
          <p:cNvSpPr>
            <a:spLocks noChangeShapeType="1"/>
          </p:cNvSpPr>
          <p:nvPr/>
        </p:nvSpPr>
        <p:spPr bwMode="auto">
          <a:xfrm>
            <a:off x="3705225" y="3048000"/>
            <a:ext cx="228600"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27" name="Text Box 35"/>
          <p:cNvSpPr txBox="1">
            <a:spLocks noChangeArrowheads="1"/>
          </p:cNvSpPr>
          <p:nvPr/>
        </p:nvSpPr>
        <p:spPr bwMode="auto">
          <a:xfrm>
            <a:off x="5334001" y="6019801"/>
            <a:ext cx="27463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Nucleosynthesis:</a:t>
            </a:r>
          </a:p>
          <a:p>
            <a:pPr algn="l" eaLnBrk="1" hangingPunct="1"/>
            <a:r>
              <a:rPr lang="en-US" altLang="en-US" dirty="0"/>
              <a:t>Very early past world line</a:t>
            </a:r>
          </a:p>
        </p:txBody>
      </p:sp>
      <p:sp>
        <p:nvSpPr>
          <p:cNvPr id="213028" name="Line 36"/>
          <p:cNvSpPr>
            <a:spLocks noChangeShapeType="1"/>
          </p:cNvSpPr>
          <p:nvPr/>
        </p:nvSpPr>
        <p:spPr bwMode="auto">
          <a:xfrm flipH="1" flipV="1">
            <a:off x="6019800" y="5181600"/>
            <a:ext cx="457200" cy="83820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94351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0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30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30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30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30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30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3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30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30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30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30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302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30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30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30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9" grpId="0" animBg="1"/>
      <p:bldP spid="213010" grpId="0" animBg="1"/>
      <p:bldP spid="213011" grpId="0" animBg="1"/>
      <p:bldP spid="213012" grpId="0" animBg="1"/>
      <p:bldP spid="213013" grpId="0" animBg="1"/>
      <p:bldP spid="213017" grpId="0" animBg="1"/>
      <p:bldP spid="213018" grpId="0" animBg="1"/>
      <p:bldP spid="213019" grpId="0" animBg="1"/>
      <p:bldP spid="213020" grpId="0" animBg="1"/>
      <p:bldP spid="213022" grpId="0" animBg="1"/>
      <p:bldP spid="213023" grpId="0" animBg="1"/>
      <p:bldP spid="213024" grpId="0" animBg="1"/>
      <p:bldP spid="213025" grpId="0" animBg="1"/>
      <p:bldP spid="213026" grpId="0" animBg="1"/>
      <p:bldP spid="213027" grpId="0" animBg="1"/>
      <p:bldP spid="2130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p_model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0"/>
            <a:ext cx="81534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1" name="Text Box 3"/>
          <p:cNvSpPr txBox="1">
            <a:spLocks noChangeArrowheads="1"/>
          </p:cNvSpPr>
          <p:nvPr/>
        </p:nvSpPr>
        <p:spPr bwMode="auto">
          <a:xfrm>
            <a:off x="3429001" y="5562600"/>
            <a:ext cx="4911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kumimoji="1" lang="en-US" sz="1400">
                <a:effectLst>
                  <a:outerShdw blurRad="38100" dist="38100" dir="2700000" algn="tl">
                    <a:srgbClr val="FFFFFF"/>
                  </a:outerShdw>
                </a:effectLst>
                <a:latin typeface="Arial" charset="0"/>
              </a:rPr>
              <a:t>Microwave background radiation anisotropy: dipole removed</a:t>
            </a:r>
            <a:endParaRPr kumimoji="1" lang="en-GB" sz="1600">
              <a:effectLst>
                <a:outerShdw blurRad="38100" dist="38100" dir="2700000" algn="tl">
                  <a:srgbClr val="FFFFFF"/>
                </a:outerShdw>
              </a:effectLst>
              <a:latin typeface="Arial" charset="0"/>
            </a:endParaRPr>
          </a:p>
        </p:txBody>
      </p:sp>
      <p:sp>
        <p:nvSpPr>
          <p:cNvPr id="12292" name="Text Box 4"/>
          <p:cNvSpPr txBox="1">
            <a:spLocks noChangeArrowheads="1"/>
          </p:cNvSpPr>
          <p:nvPr/>
        </p:nvSpPr>
        <p:spPr bwMode="auto">
          <a:xfrm>
            <a:off x="2438400" y="6070925"/>
            <a:ext cx="73228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dirty="0">
                <a:solidFill>
                  <a:srgbClr val="FFFF00"/>
                </a:solidFill>
                <a:latin typeface="Times New Roman" panose="02020603050405020304" pitchFamily="18" charset="0"/>
              </a:rPr>
              <a:t>Anisotropy at one part in 100,000: primordial </a:t>
            </a:r>
            <a:r>
              <a:rPr lang="en-US" altLang="en-US" sz="2400" dirty="0" smtClean="0">
                <a:solidFill>
                  <a:srgbClr val="FFFF00"/>
                </a:solidFill>
                <a:latin typeface="Times New Roman" panose="02020603050405020304" pitchFamily="18" charset="0"/>
              </a:rPr>
              <a:t>fluctuations</a:t>
            </a:r>
            <a:endParaRPr lang="en-US" altLang="en-US" sz="2400" dirty="0">
              <a:solidFill>
                <a:srgbClr val="FFFF00"/>
              </a:solidFill>
              <a:latin typeface="Times New Roman" panose="02020603050405020304" pitchFamily="18" charset="0"/>
            </a:endParaRPr>
          </a:p>
          <a:p>
            <a:pPr algn="l" eaLnBrk="1" hangingPunct="1"/>
            <a:r>
              <a:rPr lang="en-US" altLang="en-US" sz="2400" dirty="0" smtClean="0">
                <a:solidFill>
                  <a:srgbClr val="FFFF00"/>
                </a:solidFill>
                <a:latin typeface="Times New Roman" panose="02020603050405020304" pitchFamily="18" charset="0"/>
              </a:rPr>
              <a:t> </a:t>
            </a:r>
            <a:endParaRPr lang="en-US" altLang="en-US" sz="2400" dirty="0">
              <a:solidFill>
                <a:srgbClr val="FFFF00"/>
              </a:solidFill>
              <a:latin typeface="Times New Roman" panose="02020603050405020304" pitchFamily="18" charset="0"/>
            </a:endParaRPr>
          </a:p>
        </p:txBody>
      </p:sp>
      <p:sp>
        <p:nvSpPr>
          <p:cNvPr id="12293" name="Text Box 5"/>
          <p:cNvSpPr txBox="1">
            <a:spLocks noChangeArrowheads="1"/>
          </p:cNvSpPr>
          <p:nvPr/>
        </p:nvSpPr>
        <p:spPr bwMode="auto">
          <a:xfrm>
            <a:off x="2438401" y="457201"/>
            <a:ext cx="1997075" cy="46672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a:solidFill>
                  <a:srgbClr val="FFFF00"/>
                </a:solidFill>
                <a:latin typeface="Times New Roman" panose="02020603050405020304" pitchFamily="18" charset="0"/>
              </a:rPr>
              <a:t>CMB 2-sphere</a:t>
            </a:r>
          </a:p>
        </p:txBody>
      </p:sp>
      <p:sp>
        <p:nvSpPr>
          <p:cNvPr id="12294" name="Text Box 6"/>
          <p:cNvSpPr txBox="1">
            <a:spLocks noChangeArrowheads="1"/>
          </p:cNvSpPr>
          <p:nvPr/>
        </p:nvSpPr>
        <p:spPr bwMode="auto">
          <a:xfrm>
            <a:off x="8424439" y="452376"/>
            <a:ext cx="1929567" cy="83099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dirty="0">
                <a:solidFill>
                  <a:srgbClr val="FFFF00"/>
                </a:solidFill>
                <a:latin typeface="Times New Roman" panose="02020603050405020304" pitchFamily="18" charset="0"/>
              </a:rPr>
              <a:t>Can’t see </a:t>
            </a:r>
            <a:r>
              <a:rPr lang="en-US" altLang="en-US" sz="2400" dirty="0" smtClean="0">
                <a:solidFill>
                  <a:srgbClr val="FFFF00"/>
                </a:solidFill>
                <a:latin typeface="Times New Roman" panose="02020603050405020304" pitchFamily="18" charset="0"/>
              </a:rPr>
              <a:t>this </a:t>
            </a:r>
          </a:p>
          <a:p>
            <a:pPr algn="l" eaLnBrk="1" hangingPunct="1"/>
            <a:r>
              <a:rPr lang="en-US" altLang="en-US" sz="2400" dirty="0" smtClean="0">
                <a:solidFill>
                  <a:srgbClr val="FFFF00"/>
                </a:solidFill>
                <a:latin typeface="Times New Roman" panose="02020603050405020304" pitchFamily="18" charset="0"/>
              </a:rPr>
              <a:t>matter today</a:t>
            </a:r>
            <a:endParaRPr lang="en-US" altLang="en-US" sz="24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43125543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Arial" panose="020B0604020202020204" pitchFamily="34" charset="0"/>
              <a:buChar char="•"/>
            </a:pPr>
            <a:r>
              <a:rPr lang="en-US" sz="2000" dirty="0" smtClean="0"/>
              <a:t>GR and Cosmology</a:t>
            </a:r>
            <a:br>
              <a:rPr lang="en-US" sz="2000" dirty="0" smtClean="0"/>
            </a:br>
            <a:r>
              <a:rPr lang="en-US" sz="2000" dirty="0"/>
              <a:t/>
            </a:r>
            <a:br>
              <a:rPr lang="en-US" sz="2000" dirty="0"/>
            </a:br>
            <a:r>
              <a:rPr lang="en-GB" sz="2000" dirty="0"/>
              <a:t>the testability of theories about the universe in the large. </a:t>
            </a:r>
            <a:br>
              <a:rPr lang="en-GB" sz="2000" dirty="0"/>
            </a:br>
            <a:r>
              <a:rPr lang="en-GB" sz="2000" dirty="0"/>
              <a:t/>
            </a:r>
            <a:br>
              <a:rPr lang="en-GB" sz="2000" dirty="0"/>
            </a:br>
            <a:endParaRPr lang="en-US" sz="2000" dirty="0"/>
          </a:p>
        </p:txBody>
      </p:sp>
      <p:sp>
        <p:nvSpPr>
          <p:cNvPr id="3" name="Content Placeholder 2"/>
          <p:cNvSpPr>
            <a:spLocks noGrp="1"/>
          </p:cNvSpPr>
          <p:nvPr>
            <p:ph idx="1"/>
          </p:nvPr>
        </p:nvSpPr>
        <p:spPr/>
        <p:txBody>
          <a:bodyPr>
            <a:normAutofit/>
          </a:bodyPr>
          <a:lstStyle/>
          <a:p>
            <a:r>
              <a:rPr lang="en-GB" dirty="0" smtClean="0"/>
              <a:t>As </a:t>
            </a:r>
            <a:r>
              <a:rPr lang="en-GB" dirty="0"/>
              <a:t>to the second, the existence of particle and visual horizons leads to an inherent uncertainty in our models of cosmology on the largest scales </a:t>
            </a:r>
            <a:endParaRPr lang="en-GB" dirty="0" smtClean="0"/>
          </a:p>
          <a:p>
            <a:r>
              <a:rPr lang="en-GB" dirty="0" smtClean="0"/>
              <a:t>(</a:t>
            </a:r>
            <a:r>
              <a:rPr lang="en-GB" dirty="0"/>
              <a:t>unless we live in a small universe). </a:t>
            </a:r>
            <a:endParaRPr lang="en-GB" dirty="0" smtClean="0"/>
          </a:p>
          <a:p>
            <a:endParaRPr lang="en-GB" dirty="0"/>
          </a:p>
          <a:p>
            <a:r>
              <a:rPr lang="en-GB" dirty="0" smtClean="0"/>
              <a:t>Physicists </a:t>
            </a:r>
            <a:r>
              <a:rPr lang="en-GB" dirty="0"/>
              <a:t>are straining to say that they can solve </a:t>
            </a:r>
            <a:r>
              <a:rPr lang="en-GB" dirty="0" smtClean="0"/>
              <a:t>issues of geometry beyond the horizon, and the origins of the universe, purely </a:t>
            </a:r>
            <a:r>
              <a:rPr lang="en-GB" dirty="0"/>
              <a:t>through physics, </a:t>
            </a:r>
            <a:endParaRPr lang="en-GB" dirty="0" smtClean="0"/>
          </a:p>
          <a:p>
            <a:endParaRPr lang="en-GB" dirty="0" smtClean="0"/>
          </a:p>
          <a:p>
            <a:r>
              <a:rPr lang="en-GB" dirty="0" smtClean="0"/>
              <a:t>but </a:t>
            </a:r>
            <a:r>
              <a:rPr lang="en-GB" dirty="0"/>
              <a:t>there is a large element of wishful thinking in these claims. </a:t>
            </a:r>
            <a:endParaRPr lang="en-US" dirty="0"/>
          </a:p>
        </p:txBody>
      </p:sp>
    </p:spTree>
    <p:extLst>
      <p:ext uri="{BB962C8B-B14F-4D97-AF65-F5344CB8AC3E}">
        <p14:creationId xmlns:p14="http://schemas.microsoft.com/office/powerpoint/2010/main" val="489165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subTitle" idx="1"/>
          </p:nvPr>
        </p:nvSpPr>
        <p:spPr>
          <a:xfrm>
            <a:off x="1178560" y="152400"/>
            <a:ext cx="9184640" cy="1371600"/>
          </a:xfrm>
        </p:spPr>
        <p:txBody>
          <a:bodyPr>
            <a:normAutofit lnSpcReduction="10000"/>
          </a:bodyPr>
          <a:lstStyle/>
          <a:p>
            <a:pPr eaLnBrk="1" hangingPunct="1">
              <a:lnSpc>
                <a:spcPct val="90000"/>
              </a:lnSpc>
            </a:pPr>
            <a:r>
              <a:rPr lang="en-US" altLang="en-US" sz="2400" b="1" dirty="0">
                <a:solidFill>
                  <a:srgbClr val="FFFF66"/>
                </a:solidFill>
              </a:rPr>
              <a:t>The key observational point is that </a:t>
            </a:r>
            <a:r>
              <a:rPr lang="en-US" altLang="en-US" sz="2400" b="1" dirty="0" smtClean="0">
                <a:solidFill>
                  <a:srgbClr val="FFFF66"/>
                </a:solidFill>
              </a:rPr>
              <a:t>domains beyond </a:t>
            </a:r>
            <a:r>
              <a:rPr lang="en-US" altLang="en-US" sz="2400" b="1" dirty="0">
                <a:solidFill>
                  <a:srgbClr val="FFFF66"/>
                </a:solidFill>
              </a:rPr>
              <a:t>the particle horizon </a:t>
            </a:r>
            <a:r>
              <a:rPr lang="en-US" altLang="en-US" sz="2400" b="1" dirty="0" smtClean="0">
                <a:solidFill>
                  <a:srgbClr val="FFFF66"/>
                </a:solidFill>
              </a:rPr>
              <a:t>are unobservable</a:t>
            </a:r>
            <a:r>
              <a:rPr lang="en-US" altLang="en-US" sz="2400" b="1" dirty="0">
                <a:solidFill>
                  <a:srgbClr val="FFFF66"/>
                </a:solidFill>
              </a:rPr>
              <a:t>.</a:t>
            </a:r>
            <a:r>
              <a:rPr lang="en-US" altLang="en-US" sz="2400" b="1" dirty="0">
                <a:solidFill>
                  <a:srgbClr val="00FFFF"/>
                </a:solidFill>
              </a:rPr>
              <a:t> </a:t>
            </a:r>
          </a:p>
          <a:p>
            <a:pPr eaLnBrk="1" hangingPunct="1">
              <a:lnSpc>
                <a:spcPct val="90000"/>
              </a:lnSpc>
            </a:pPr>
            <a:r>
              <a:rPr lang="en-US" altLang="en-US" sz="2400" b="1" dirty="0">
                <a:solidFill>
                  <a:schemeClr val="bg1"/>
                </a:solidFill>
              </a:rPr>
              <a:t> </a:t>
            </a:r>
            <a:r>
              <a:rPr lang="en-US" altLang="en-US" sz="2000" dirty="0">
                <a:solidFill>
                  <a:schemeClr val="tx1"/>
                </a:solidFill>
              </a:rPr>
              <a:t>See the diagrams of our past light cone by </a:t>
            </a:r>
            <a:r>
              <a:rPr lang="en-GB" altLang="en-US" sz="2000" dirty="0">
                <a:solidFill>
                  <a:schemeClr val="tx1"/>
                </a:solidFill>
              </a:rPr>
              <a:t>Mark Whittle  (Virginia)</a:t>
            </a:r>
          </a:p>
        </p:txBody>
      </p:sp>
      <p:sp>
        <p:nvSpPr>
          <p:cNvPr id="16386" name="Slide Number Placeholder 5"/>
          <p:cNvSpPr>
            <a:spLocks noGrp="1"/>
          </p:cNvSpPr>
          <p:nvPr>
            <p:ph type="sldNum" sz="quarter" idx="12"/>
          </p:nvPr>
        </p:nvSpPr>
        <p:spPr>
          <a:noFill/>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F1E770C-CF79-49CF-9362-1CBF98B3AA51}" type="slidenum">
              <a:rPr lang="en-GB" altLang="en-US" sz="1400" b="0"/>
              <a:pPr eaLnBrk="1" hangingPunct="1"/>
              <a:t>14</a:t>
            </a:fld>
            <a:endParaRPr lang="en-GB" altLang="en-US" sz="1400" b="0"/>
          </a:p>
        </p:txBody>
      </p:sp>
      <p:pic>
        <p:nvPicPr>
          <p:cNvPr id="16388" name="Picture 3" descr="past light c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446" y="1490980"/>
            <a:ext cx="6848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090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subTitle" idx="1"/>
          </p:nvPr>
        </p:nvSpPr>
        <p:spPr>
          <a:xfrm>
            <a:off x="2438400" y="457200"/>
            <a:ext cx="7620000" cy="5867400"/>
          </a:xfrm>
        </p:spPr>
        <p:txBody>
          <a:bodyPr/>
          <a:lstStyle/>
          <a:p>
            <a:pPr marL="609600" indent="-609600" algn="l"/>
            <a:r>
              <a:rPr lang="en-GB" altLang="en-US" dirty="0" smtClean="0">
                <a:solidFill>
                  <a:schemeClr val="bg1"/>
                </a:solidFill>
                <a:cs typeface="Times New Roman" panose="02020603050405020304" pitchFamily="18" charset="0"/>
              </a:rPr>
              <a:t>      </a:t>
            </a:r>
            <a:r>
              <a:rPr lang="en-GB" altLang="en-US" dirty="0" smtClean="0">
                <a:solidFill>
                  <a:schemeClr val="tx1"/>
                </a:solidFill>
                <a:cs typeface="Times New Roman" panose="02020603050405020304" pitchFamily="18" charset="0"/>
              </a:rPr>
              <a:t>Expand the spatial distances, change to conformal time to see the causal structure (light cones at </a:t>
            </a:r>
            <a:r>
              <a:rPr lang="en-US" altLang="en-US" dirty="0" smtClean="0">
                <a:solidFill>
                  <a:schemeClr val="tx1"/>
                </a:solidFill>
                <a:cs typeface="Times New Roman" panose="02020603050405020304" pitchFamily="18" charset="0"/>
              </a:rPr>
              <a:t>±45</a:t>
            </a:r>
            <a:r>
              <a:rPr lang="en-US" altLang="en-US" baseline="30000" dirty="0" smtClean="0">
                <a:solidFill>
                  <a:schemeClr val="tx1"/>
                </a:solidFill>
                <a:cs typeface="Times New Roman" panose="02020603050405020304" pitchFamily="18" charset="0"/>
              </a:rPr>
              <a:t>o</a:t>
            </a:r>
            <a:r>
              <a:rPr lang="en-US" altLang="en-US" dirty="0" smtClean="0">
                <a:solidFill>
                  <a:schemeClr val="tx1"/>
                </a:solidFill>
                <a:cs typeface="Times New Roman" panose="02020603050405020304" pitchFamily="18" charset="0"/>
              </a:rPr>
              <a:t>)</a:t>
            </a:r>
          </a:p>
        </p:txBody>
      </p:sp>
      <p:sp>
        <p:nvSpPr>
          <p:cNvPr id="17410" name="Slide Number Placeholder 5"/>
          <p:cNvSpPr>
            <a:spLocks noGrp="1"/>
          </p:cNvSpPr>
          <p:nvPr>
            <p:ph type="sldNum" sz="quarter" idx="12"/>
          </p:nvPr>
        </p:nvSpPr>
        <p:spPr>
          <a:noFill/>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5DFD5D6-652E-4CD2-9FE0-7179A0D27449}" type="slidenum">
              <a:rPr lang="en-GB" altLang="en-US" sz="1400" b="0"/>
              <a:pPr eaLnBrk="1" hangingPunct="1"/>
              <a:t>15</a:t>
            </a:fld>
            <a:endParaRPr lang="en-GB" altLang="en-US" sz="1400" b="0"/>
          </a:p>
        </p:txBody>
      </p:sp>
      <p:pic>
        <p:nvPicPr>
          <p:cNvPr id="17412" name="Picture 3" descr="past light co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600201"/>
            <a:ext cx="714375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4"/>
          <p:cNvSpPr>
            <a:spLocks noChangeArrowheads="1"/>
          </p:cNvSpPr>
          <p:nvPr/>
        </p:nvSpPr>
        <p:spPr bwMode="auto">
          <a:xfrm>
            <a:off x="3048000" y="2705100"/>
            <a:ext cx="6019800" cy="2933700"/>
          </a:xfrm>
          <a:prstGeom prst="triangle">
            <a:avLst>
              <a:gd name="adj" fmla="val 50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ltLang="en-US">
              <a:solidFill>
                <a:srgbClr val="FFFF66"/>
              </a:solidFill>
            </a:endParaRPr>
          </a:p>
        </p:txBody>
      </p:sp>
      <p:sp>
        <p:nvSpPr>
          <p:cNvPr id="4101" name="Text Box 5"/>
          <p:cNvSpPr txBox="1">
            <a:spLocks noChangeArrowheads="1"/>
          </p:cNvSpPr>
          <p:nvPr/>
        </p:nvSpPr>
        <p:spPr bwMode="auto">
          <a:xfrm>
            <a:off x="8442325" y="3317876"/>
            <a:ext cx="1682750" cy="466725"/>
          </a:xfrm>
          <a:prstGeom prst="rect">
            <a:avLst/>
          </a:prstGeom>
          <a:solidFill>
            <a:srgbClr val="FF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66"/>
                </a:solidFill>
              </a:rPr>
              <a:t>Observable</a:t>
            </a:r>
          </a:p>
        </p:txBody>
      </p:sp>
      <p:sp>
        <p:nvSpPr>
          <p:cNvPr id="4102" name="Line 6"/>
          <p:cNvSpPr>
            <a:spLocks noChangeShapeType="1"/>
          </p:cNvSpPr>
          <p:nvPr/>
        </p:nvSpPr>
        <p:spPr bwMode="auto">
          <a:xfrm flipH="1">
            <a:off x="6769100" y="3771900"/>
            <a:ext cx="16764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Text Box 8"/>
          <p:cNvSpPr txBox="1">
            <a:spLocks noChangeArrowheads="1"/>
          </p:cNvSpPr>
          <p:nvPr/>
        </p:nvSpPr>
        <p:spPr bwMode="auto">
          <a:xfrm>
            <a:off x="7772401" y="6019801"/>
            <a:ext cx="2360613" cy="466725"/>
          </a:xfrm>
          <a:prstGeom prst="rect">
            <a:avLst/>
          </a:prstGeom>
          <a:solidFill>
            <a:srgbClr val="FF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66"/>
                </a:solidFill>
              </a:rPr>
              <a:t>Start of universe</a:t>
            </a:r>
          </a:p>
        </p:txBody>
      </p:sp>
      <p:sp>
        <p:nvSpPr>
          <p:cNvPr id="17417" name="Line 9"/>
          <p:cNvSpPr>
            <a:spLocks noChangeShapeType="1"/>
          </p:cNvSpPr>
          <p:nvPr/>
        </p:nvSpPr>
        <p:spPr bwMode="auto">
          <a:xfrm flipH="1" flipV="1">
            <a:off x="7924800" y="5665788"/>
            <a:ext cx="3810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
          <p:cNvSpPr>
            <a:spLocks noChangeShapeType="1"/>
          </p:cNvSpPr>
          <p:nvPr/>
        </p:nvSpPr>
        <p:spPr bwMode="auto">
          <a:xfrm>
            <a:off x="6057900" y="27432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1"/>
          <p:cNvSpPr>
            <a:spLocks noChangeShapeType="1"/>
          </p:cNvSpPr>
          <p:nvPr/>
        </p:nvSpPr>
        <p:spPr bwMode="auto">
          <a:xfrm>
            <a:off x="5016500" y="3733800"/>
            <a:ext cx="0" cy="1905000"/>
          </a:xfrm>
          <a:prstGeom prst="line">
            <a:avLst/>
          </a:prstGeom>
          <a:noFill/>
          <a:ln w="9525">
            <a:solidFill>
              <a:srgbClr val="0099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9468" name="Straight Connector 2"/>
          <p:cNvCxnSpPr>
            <a:cxnSpLocks noChangeShapeType="1"/>
          </p:cNvCxnSpPr>
          <p:nvPr/>
        </p:nvCxnSpPr>
        <p:spPr bwMode="auto">
          <a:xfrm flipV="1">
            <a:off x="3151188" y="2743200"/>
            <a:ext cx="0" cy="2895600"/>
          </a:xfrm>
          <a:prstGeom prst="line">
            <a:avLst/>
          </a:prstGeom>
          <a:noFill/>
          <a:ln w="28575" algn="ctr">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9" name="Text Box 5"/>
          <p:cNvSpPr txBox="1">
            <a:spLocks noChangeArrowheads="1"/>
          </p:cNvSpPr>
          <p:nvPr/>
        </p:nvSpPr>
        <p:spPr bwMode="auto">
          <a:xfrm>
            <a:off x="1828801" y="2370138"/>
            <a:ext cx="1260475" cy="830262"/>
          </a:xfrm>
          <a:prstGeom prst="rect">
            <a:avLst/>
          </a:prstGeom>
          <a:solidFill>
            <a:srgbClr val="FF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66"/>
                </a:solidFill>
              </a:rPr>
              <a:t>Visual</a:t>
            </a:r>
          </a:p>
          <a:p>
            <a:pPr eaLnBrk="1" hangingPunct="1"/>
            <a:r>
              <a:rPr lang="en-US" altLang="en-US">
                <a:solidFill>
                  <a:srgbClr val="FFFF66"/>
                </a:solidFill>
              </a:rPr>
              <a:t>Horizon</a:t>
            </a:r>
          </a:p>
        </p:txBody>
      </p:sp>
      <p:sp>
        <p:nvSpPr>
          <p:cNvPr id="14" name="Text Box 5"/>
          <p:cNvSpPr txBox="1">
            <a:spLocks noChangeArrowheads="1"/>
          </p:cNvSpPr>
          <p:nvPr/>
        </p:nvSpPr>
        <p:spPr bwMode="auto">
          <a:xfrm>
            <a:off x="1752601" y="5938838"/>
            <a:ext cx="3133725" cy="461962"/>
          </a:xfrm>
          <a:prstGeom prst="rect">
            <a:avLst/>
          </a:prstGeom>
          <a:solidFill>
            <a:schemeClr val="accent2">
              <a:lumMod val="75000"/>
            </a:schemeClr>
          </a:solidFill>
          <a:ln w="9525">
            <a:solidFill>
              <a:srgbClr val="FF0000"/>
            </a:solidFill>
            <a:miter lim="800000"/>
            <a:headEnd/>
            <a:tailEnd/>
          </a:ln>
          <a:effec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r>
              <a:rPr lang="en-US" dirty="0" err="1">
                <a:solidFill>
                  <a:srgbClr val="FFFF66"/>
                </a:solidFill>
              </a:rPr>
              <a:t>Comoving</a:t>
            </a:r>
            <a:r>
              <a:rPr lang="en-US" dirty="0">
                <a:solidFill>
                  <a:srgbClr val="FFFF66"/>
                </a:solidFill>
              </a:rPr>
              <a:t> coordinates</a:t>
            </a:r>
          </a:p>
        </p:txBody>
      </p:sp>
      <p:sp>
        <p:nvSpPr>
          <p:cNvPr id="17423" name="Line 9"/>
          <p:cNvSpPr>
            <a:spLocks noChangeShapeType="1"/>
          </p:cNvSpPr>
          <p:nvPr/>
        </p:nvSpPr>
        <p:spPr bwMode="auto">
          <a:xfrm flipV="1">
            <a:off x="4572000" y="5334000"/>
            <a:ext cx="4445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8"/>
          <p:cNvSpPr txBox="1">
            <a:spLocks noChangeArrowheads="1"/>
          </p:cNvSpPr>
          <p:nvPr/>
        </p:nvSpPr>
        <p:spPr bwMode="auto">
          <a:xfrm>
            <a:off x="9172576" y="4876801"/>
            <a:ext cx="733425" cy="461963"/>
          </a:xfrm>
          <a:prstGeom prst="rect">
            <a:avLst/>
          </a:prstGeom>
          <a:solidFill>
            <a:srgbClr val="FF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66"/>
                </a:solidFill>
              </a:rPr>
              <a:t>LSS</a:t>
            </a:r>
          </a:p>
        </p:txBody>
      </p:sp>
      <p:sp>
        <p:nvSpPr>
          <p:cNvPr id="17425" name="Line 9"/>
          <p:cNvSpPr>
            <a:spLocks noChangeShapeType="1"/>
          </p:cNvSpPr>
          <p:nvPr/>
        </p:nvSpPr>
        <p:spPr bwMode="auto">
          <a:xfrm flipH="1">
            <a:off x="8458201" y="5334000"/>
            <a:ext cx="714375"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50409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par>
                                <p:cTn id="13" presetID="21" presetClass="entr" presetSubtype="1" fill="hold" grpId="0" nodeType="with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wheel(1)">
                                      <p:cBhvr>
                                        <p:cTn id="15" dur="2000"/>
                                        <p:tgtEl>
                                          <p:spTgt spid="410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194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subTitle" idx="1"/>
          </p:nvPr>
        </p:nvSpPr>
        <p:spPr>
          <a:xfrm>
            <a:off x="1154954" y="486723"/>
            <a:ext cx="10035785" cy="861420"/>
          </a:xfrm>
        </p:spPr>
        <p:txBody>
          <a:bodyPr>
            <a:normAutofit fontScale="25000" lnSpcReduction="20000"/>
          </a:bodyPr>
          <a:lstStyle/>
          <a:p>
            <a:r>
              <a:rPr lang="en-GB" altLang="en-US" sz="5600" dirty="0" smtClean="0"/>
              <a:t>Now it is clear what the observational and causal limits are:</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sz="5600" dirty="0" smtClean="0"/>
              <a:t>                                  </a:t>
            </a:r>
          </a:p>
          <a:p>
            <a:endParaRPr lang="en-GB" altLang="en-US" sz="5600" dirty="0"/>
          </a:p>
          <a:p>
            <a:endParaRPr lang="en-GB" altLang="en-US" sz="5600" dirty="0" smtClean="0"/>
          </a:p>
          <a:p>
            <a:r>
              <a:rPr lang="en-GB" altLang="en-US" sz="5600" dirty="0" smtClean="0"/>
              <a:t>                         No observational data whatever are available </a:t>
            </a:r>
          </a:p>
          <a:p>
            <a:endParaRPr lang="en-GB" altLang="en-US" sz="5600" dirty="0" smtClean="0"/>
          </a:p>
          <a:p>
            <a:r>
              <a:rPr lang="en-GB" altLang="en-US" sz="5600" dirty="0" smtClean="0"/>
              <a:t>Better </a:t>
            </a:r>
            <a:r>
              <a:rPr lang="en-GB" altLang="en-US" sz="5600" dirty="0"/>
              <a:t>scale:</a:t>
            </a:r>
          </a:p>
          <a:p>
            <a:endParaRPr lang="en-GB" altLang="en-US" sz="5600"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US" altLang="en-US" dirty="0" smtClean="0"/>
          </a:p>
          <a:p>
            <a:endParaRPr lang="en-US" altLang="en-US" sz="6400" dirty="0" smtClean="0"/>
          </a:p>
          <a:p>
            <a:r>
              <a:rPr lang="en-US" altLang="en-US" sz="6400" dirty="0" smtClean="0"/>
              <a:t>The assumption </a:t>
            </a:r>
            <a:r>
              <a:rPr lang="en-US" altLang="en-US" sz="6400" dirty="0" smtClean="0"/>
              <a:t>often made is </a:t>
            </a:r>
            <a:r>
              <a:rPr lang="en-US" altLang="en-US" sz="6400" dirty="0" smtClean="0"/>
              <a:t>we </a:t>
            </a:r>
            <a:r>
              <a:rPr lang="en-US" altLang="en-US" sz="6400" dirty="0" smtClean="0"/>
              <a:t>can </a:t>
            </a:r>
            <a:r>
              <a:rPr lang="en-US" altLang="en-US" sz="6400" dirty="0" smtClean="0"/>
              <a:t>extrapolate to 100 Hubble radii, 10</a:t>
            </a:r>
            <a:r>
              <a:rPr lang="en-US" altLang="en-US" sz="6400" baseline="30000" dirty="0" smtClean="0"/>
              <a:t>1000</a:t>
            </a:r>
          </a:p>
          <a:p>
            <a:r>
              <a:rPr lang="en-US" altLang="en-US" sz="6400" dirty="0" smtClean="0"/>
              <a:t>Hubble radii, or much </a:t>
            </a:r>
            <a:r>
              <a:rPr lang="en-US" altLang="en-US" sz="6400" dirty="0" err="1" smtClean="0"/>
              <a:t>much</a:t>
            </a:r>
            <a:r>
              <a:rPr lang="en-US" altLang="en-US" sz="6400" dirty="0" smtClean="0"/>
              <a:t> more (`infinity’)</a:t>
            </a:r>
            <a:endParaRPr lang="en-US" altLang="en-US" sz="6400" dirty="0" smtClean="0">
              <a:solidFill>
                <a:srgbClr val="FFFF00"/>
              </a:solidFill>
            </a:endParaRPr>
          </a:p>
          <a:p>
            <a:r>
              <a:rPr lang="en-US" altLang="en-US" sz="6400" dirty="0" smtClean="0">
                <a:solidFill>
                  <a:srgbClr val="FFFF00"/>
                </a:solidFill>
              </a:rPr>
              <a:t>You can make any claim you like – it cannot be proved or </a:t>
            </a:r>
            <a:r>
              <a:rPr lang="en-US" altLang="en-US" sz="6400" dirty="0" err="1" smtClean="0">
                <a:solidFill>
                  <a:srgbClr val="FFFF00"/>
                </a:solidFill>
              </a:rPr>
              <a:t>disporved</a:t>
            </a:r>
            <a:endParaRPr lang="en-US" altLang="en-US" sz="6400" dirty="0">
              <a:solidFill>
                <a:srgbClr val="FFFF00"/>
              </a:solidFill>
            </a:endParaRPr>
          </a:p>
        </p:txBody>
      </p:sp>
      <p:sp>
        <p:nvSpPr>
          <p:cNvPr id="18434" name="Slide Number Placeholder 5"/>
          <p:cNvSpPr>
            <a:spLocks noGrp="1"/>
          </p:cNvSpPr>
          <p:nvPr>
            <p:ph type="sldNum" sz="quarter" idx="12"/>
          </p:nvPr>
        </p:nvSpPr>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CC3F2E0-18FE-4474-8E19-E56958D37ADA}" type="slidenum">
              <a:rPr lang="en-GB" altLang="en-US" smtClean="0"/>
              <a:pPr/>
              <a:t>16</a:t>
            </a:fld>
            <a:endParaRPr lang="en-GB" altLang="en-US"/>
          </a:p>
        </p:txBody>
      </p:sp>
      <p:grpSp>
        <p:nvGrpSpPr>
          <p:cNvPr id="18436" name="Group 4"/>
          <p:cNvGrpSpPr>
            <a:grpSpLocks noChangeAspect="1"/>
          </p:cNvGrpSpPr>
          <p:nvPr/>
        </p:nvGrpSpPr>
        <p:grpSpPr bwMode="auto">
          <a:xfrm>
            <a:off x="2667000" y="563880"/>
            <a:ext cx="6172200" cy="2171700"/>
            <a:chOff x="1800" y="1440"/>
            <a:chExt cx="9720" cy="3420"/>
          </a:xfrm>
        </p:grpSpPr>
        <p:sp>
          <p:nvSpPr>
            <p:cNvPr id="18447" name="AutoShape 5"/>
            <p:cNvSpPr>
              <a:spLocks noChangeAspect="1" noChangeArrowheads="1"/>
            </p:cNvSpPr>
            <p:nvPr/>
          </p:nvSpPr>
          <p:spPr bwMode="auto">
            <a:xfrm>
              <a:off x="1800" y="1440"/>
              <a:ext cx="9720"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ZA" altLang="en-US"/>
            </a:p>
          </p:txBody>
        </p:sp>
        <p:sp>
          <p:nvSpPr>
            <p:cNvPr id="18448" name="Line 6"/>
            <p:cNvSpPr>
              <a:spLocks noChangeShapeType="1"/>
            </p:cNvSpPr>
            <p:nvPr/>
          </p:nvSpPr>
          <p:spPr bwMode="auto">
            <a:xfrm>
              <a:off x="2160" y="4320"/>
              <a:ext cx="88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AutoShape 7"/>
            <p:cNvSpPr>
              <a:spLocks noChangeArrowheads="1"/>
            </p:cNvSpPr>
            <p:nvPr/>
          </p:nvSpPr>
          <p:spPr bwMode="auto">
            <a:xfrm>
              <a:off x="2700" y="2880"/>
              <a:ext cx="1665" cy="1440"/>
            </a:xfrm>
            <a:prstGeom prst="triangle">
              <a:avLst>
                <a:gd name="adj" fmla="val 50000"/>
              </a:avLst>
            </a:prstGeom>
            <a:solidFill>
              <a:srgbClr val="FFFF00"/>
            </a:solidFill>
            <a:ln w="9525">
              <a:solidFill>
                <a:srgbClr val="000000"/>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ZA" altLang="en-US"/>
            </a:p>
          </p:txBody>
        </p:sp>
        <p:sp>
          <p:nvSpPr>
            <p:cNvPr id="18450" name="Text Box 8"/>
            <p:cNvSpPr txBox="1">
              <a:spLocks noChangeArrowheads="1"/>
            </p:cNvSpPr>
            <p:nvPr/>
          </p:nvSpPr>
          <p:spPr bwMode="auto">
            <a:xfrm>
              <a:off x="4680" y="2160"/>
              <a:ext cx="1980" cy="90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200" b="0" dirty="0">
                  <a:solidFill>
                    <a:schemeClr val="bg1"/>
                  </a:solidFill>
                </a:rPr>
                <a:t>Observable universe domain</a:t>
              </a:r>
              <a:endParaRPr lang="en-US" altLang="en-US" dirty="0">
                <a:solidFill>
                  <a:schemeClr val="bg1"/>
                </a:solidFill>
              </a:endParaRPr>
            </a:p>
          </p:txBody>
        </p:sp>
        <p:sp>
          <p:nvSpPr>
            <p:cNvPr id="18451" name="Line 9"/>
            <p:cNvSpPr>
              <a:spLocks noChangeShapeType="1"/>
            </p:cNvSpPr>
            <p:nvPr/>
          </p:nvSpPr>
          <p:spPr bwMode="auto">
            <a:xfrm flipH="1">
              <a:off x="3780" y="2700"/>
              <a:ext cx="900" cy="54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2" name="Text Box 10"/>
            <p:cNvSpPr txBox="1">
              <a:spLocks noChangeArrowheads="1"/>
            </p:cNvSpPr>
            <p:nvPr/>
          </p:nvSpPr>
          <p:spPr bwMode="auto">
            <a:xfrm>
              <a:off x="8280" y="1980"/>
              <a:ext cx="3240" cy="90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200" b="0" dirty="0">
                  <a:solidFill>
                    <a:schemeClr val="bg1"/>
                  </a:solidFill>
                </a:rPr>
                <a:t>Extrapolation to unobservable universe domain</a:t>
              </a:r>
              <a:endParaRPr lang="en-US" altLang="en-US" dirty="0">
                <a:solidFill>
                  <a:schemeClr val="bg1"/>
                </a:solidFill>
              </a:endParaRPr>
            </a:p>
          </p:txBody>
        </p:sp>
        <p:sp>
          <p:nvSpPr>
            <p:cNvPr id="18453" name="Line 11"/>
            <p:cNvSpPr>
              <a:spLocks noChangeShapeType="1"/>
            </p:cNvSpPr>
            <p:nvPr/>
          </p:nvSpPr>
          <p:spPr bwMode="auto">
            <a:xfrm flipH="1">
              <a:off x="8460" y="2880"/>
              <a:ext cx="540" cy="108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5069" name="Group 13"/>
          <p:cNvGrpSpPr>
            <a:grpSpLocks noChangeAspect="1"/>
          </p:cNvGrpSpPr>
          <p:nvPr/>
        </p:nvGrpSpPr>
        <p:grpSpPr bwMode="auto">
          <a:xfrm>
            <a:off x="2590800" y="3581400"/>
            <a:ext cx="6172200" cy="2171700"/>
            <a:chOff x="1800" y="1440"/>
            <a:chExt cx="9720" cy="3420"/>
          </a:xfrm>
        </p:grpSpPr>
        <p:sp>
          <p:nvSpPr>
            <p:cNvPr id="18440" name="AutoShape 14"/>
            <p:cNvSpPr>
              <a:spLocks noChangeAspect="1" noChangeArrowheads="1"/>
            </p:cNvSpPr>
            <p:nvPr/>
          </p:nvSpPr>
          <p:spPr bwMode="auto">
            <a:xfrm>
              <a:off x="1800" y="1440"/>
              <a:ext cx="9720"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ZA" altLang="en-US"/>
            </a:p>
          </p:txBody>
        </p:sp>
        <p:sp>
          <p:nvSpPr>
            <p:cNvPr id="18441" name="Line 15"/>
            <p:cNvSpPr>
              <a:spLocks noChangeShapeType="1"/>
            </p:cNvSpPr>
            <p:nvPr/>
          </p:nvSpPr>
          <p:spPr bwMode="auto">
            <a:xfrm>
              <a:off x="2160" y="4320"/>
              <a:ext cx="88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AutoShape 16"/>
            <p:cNvSpPr>
              <a:spLocks noChangeArrowheads="1"/>
            </p:cNvSpPr>
            <p:nvPr/>
          </p:nvSpPr>
          <p:spPr bwMode="auto">
            <a:xfrm>
              <a:off x="2880" y="3960"/>
              <a:ext cx="720" cy="360"/>
            </a:xfrm>
            <a:prstGeom prst="triangle">
              <a:avLst>
                <a:gd name="adj" fmla="val 50000"/>
              </a:avLst>
            </a:prstGeom>
            <a:solidFill>
              <a:srgbClr val="FFFF00"/>
            </a:solidFill>
            <a:ln w="9525">
              <a:solidFill>
                <a:srgbClr val="000000"/>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ZA" altLang="en-US"/>
            </a:p>
          </p:txBody>
        </p:sp>
        <p:sp>
          <p:nvSpPr>
            <p:cNvPr id="18443" name="Text Box 17"/>
            <p:cNvSpPr txBox="1">
              <a:spLocks noChangeArrowheads="1"/>
            </p:cNvSpPr>
            <p:nvPr/>
          </p:nvSpPr>
          <p:spPr bwMode="auto">
            <a:xfrm>
              <a:off x="4140" y="2700"/>
              <a:ext cx="1980" cy="90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200" b="0" dirty="0"/>
                <a:t>Observable </a:t>
              </a:r>
              <a:r>
                <a:rPr lang="en-US" altLang="en-US" sz="1200" b="0" dirty="0">
                  <a:solidFill>
                    <a:schemeClr val="bg1"/>
                  </a:solidFill>
                </a:rPr>
                <a:t>universe domain</a:t>
              </a:r>
              <a:endParaRPr lang="en-US" altLang="en-US" dirty="0">
                <a:solidFill>
                  <a:schemeClr val="bg1"/>
                </a:solidFill>
              </a:endParaRPr>
            </a:p>
          </p:txBody>
        </p:sp>
        <p:sp>
          <p:nvSpPr>
            <p:cNvPr id="18444" name="Line 18"/>
            <p:cNvSpPr>
              <a:spLocks noChangeShapeType="1"/>
            </p:cNvSpPr>
            <p:nvPr/>
          </p:nvSpPr>
          <p:spPr bwMode="auto">
            <a:xfrm flipH="1">
              <a:off x="3240" y="3420"/>
              <a:ext cx="900" cy="54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Text Box 19"/>
            <p:cNvSpPr txBox="1">
              <a:spLocks noChangeArrowheads="1"/>
            </p:cNvSpPr>
            <p:nvPr/>
          </p:nvSpPr>
          <p:spPr bwMode="auto">
            <a:xfrm>
              <a:off x="8280" y="1980"/>
              <a:ext cx="3240" cy="900"/>
            </a:xfrm>
            <a:prstGeom prst="rect">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200" b="0" dirty="0">
                  <a:solidFill>
                    <a:schemeClr val="bg1"/>
                  </a:solidFill>
                </a:rPr>
                <a:t>Extrapolation to unobservable universe domain</a:t>
              </a:r>
              <a:endParaRPr lang="en-US" altLang="en-US" dirty="0">
                <a:solidFill>
                  <a:schemeClr val="bg1"/>
                </a:solidFill>
              </a:endParaRPr>
            </a:p>
          </p:txBody>
        </p:sp>
        <p:sp>
          <p:nvSpPr>
            <p:cNvPr id="18446" name="Line 20"/>
            <p:cNvSpPr>
              <a:spLocks noChangeShapeType="1"/>
            </p:cNvSpPr>
            <p:nvPr/>
          </p:nvSpPr>
          <p:spPr bwMode="auto">
            <a:xfrm flipH="1">
              <a:off x="8820" y="2880"/>
              <a:ext cx="360" cy="144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8" name="Line 21"/>
          <p:cNvSpPr>
            <a:spLocks noChangeShapeType="1"/>
          </p:cNvSpPr>
          <p:nvPr/>
        </p:nvSpPr>
        <p:spPr bwMode="auto">
          <a:xfrm>
            <a:off x="2895600" y="2398776"/>
            <a:ext cx="6172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22"/>
          <p:cNvSpPr>
            <a:spLocks noChangeShapeType="1"/>
          </p:cNvSpPr>
          <p:nvPr/>
        </p:nvSpPr>
        <p:spPr bwMode="auto">
          <a:xfrm>
            <a:off x="2971800" y="5410200"/>
            <a:ext cx="6172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Straight Arrow Connector 5"/>
          <p:cNvCxnSpPr/>
          <p:nvPr/>
        </p:nvCxnSpPr>
        <p:spPr>
          <a:xfrm flipH="1" flipV="1">
            <a:off x="5687568" y="2011680"/>
            <a:ext cx="65532" cy="723900"/>
          </a:xfrm>
          <a:prstGeom prst="straightConnector1">
            <a:avLst/>
          </a:prstGeom>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46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58">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058">
                                            <p:txEl>
                                              <p:pRg st="22" end="2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58">
                                            <p:txEl>
                                              <p:pRg st="23" end="2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58">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08213" y="1844675"/>
            <a:ext cx="7416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978749"/>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marL="914400" indent="-912813"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Energies and colliders</a:t>
            </a:r>
          </a:p>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7Tev </a:t>
            </a:r>
            <a:r>
              <a:rPr lang="en-GB" altLang="en-US" sz="2800">
                <a:solidFill>
                  <a:srgbClr val="FFFFFF"/>
                </a:solidFill>
                <a:latin typeface="Book Antiqua" panose="02040602050305030304" pitchFamily="18" charset="0"/>
                <a:sym typeface="Wingdings" panose="05000000000000000000" pitchFamily="2" charset="2"/>
              </a:rPr>
              <a:t> </a:t>
            </a:r>
            <a:r>
              <a:rPr lang="en-GB" altLang="en-US" sz="2800">
                <a:solidFill>
                  <a:srgbClr val="FFFFFF"/>
                </a:solidFill>
                <a:latin typeface="Book Antiqua" panose="02040602050305030304" pitchFamily="18" charset="0"/>
              </a:rPr>
              <a:t>15Tev?</a:t>
            </a:r>
          </a:p>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Planck energy </a:t>
            </a:r>
            <a:r>
              <a:rPr lang="en-GB" altLang="en-US" sz="2800">
                <a:solidFill>
                  <a:srgbClr val="FFFF00"/>
                </a:solidFill>
              </a:rPr>
              <a:t>2.43 × 10</a:t>
            </a:r>
            <a:r>
              <a:rPr lang="en-GB" altLang="en-US" sz="2800" baseline="30000">
                <a:solidFill>
                  <a:srgbClr val="FFFF00"/>
                </a:solidFill>
              </a:rPr>
              <a:t>18</a:t>
            </a:r>
            <a:r>
              <a:rPr lang="en-GB" altLang="en-US" sz="2800">
                <a:solidFill>
                  <a:srgbClr val="FFFF00"/>
                </a:solidFill>
              </a:rPr>
              <a:t> GeV.</a:t>
            </a:r>
            <a:endParaRPr lang="en-GB" altLang="en-US" sz="2800">
              <a:solidFill>
                <a:srgbClr val="FFFF00"/>
              </a:solidFill>
              <a:latin typeface="Book Antiqua" panose="02040602050305030304" pitchFamily="18" charset="0"/>
            </a:endParaRPr>
          </a:p>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Visual and Causal Horizons</a:t>
            </a:r>
          </a:p>
          <a:p>
            <a:pPr algn="ctr" eaLnBrk="1">
              <a:lnSpc>
                <a:spcPct val="80000"/>
              </a:lnSpc>
              <a:spcBef>
                <a:spcPts val="600"/>
              </a:spcBef>
              <a:buClr>
                <a:srgbClr val="F9F9F9"/>
              </a:buClr>
              <a:buSzPct val="65000"/>
              <a:buFont typeface="Arial" panose="020B0604020202020204" pitchFamily="34" charset="0"/>
              <a:buChar char="•"/>
            </a:pPr>
            <a:endParaRPr lang="en-GB" altLang="en-US" sz="2800">
              <a:solidFill>
                <a:srgbClr val="FFFFFF"/>
              </a:solidFill>
              <a:latin typeface="Book Antiqua" panose="02040602050305030304" pitchFamily="18" charset="0"/>
            </a:endParaRPr>
          </a:p>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Uncertainty Principles</a:t>
            </a:r>
          </a:p>
          <a:p>
            <a:pPr algn="ctr" eaLnBrk="1">
              <a:lnSpc>
                <a:spcPct val="80000"/>
              </a:lnSpc>
              <a:spcBef>
                <a:spcPts val="600"/>
              </a:spcBef>
              <a:buClr>
                <a:srgbClr val="F9F9F9"/>
              </a:buClr>
              <a:buSzPct val="65000"/>
              <a:buFont typeface="Arial" panose="020B0604020202020204" pitchFamily="34" charset="0"/>
              <a:buChar char="•"/>
            </a:pPr>
            <a:endParaRPr lang="en-GB" altLang="en-US" sz="2800">
              <a:solidFill>
                <a:srgbClr val="FFFFFF"/>
              </a:solidFill>
              <a:latin typeface="Book Antiqua" panose="02040602050305030304" pitchFamily="18" charset="0"/>
            </a:endParaRPr>
          </a:p>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We will have seen all we can see</a:t>
            </a:r>
          </a:p>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We will have tested collisions to the highest feasible energies </a:t>
            </a:r>
          </a:p>
          <a:p>
            <a:pPr algn="ctr" eaLnBrk="1">
              <a:lnSpc>
                <a:spcPct val="80000"/>
              </a:lnSpc>
              <a:spcBef>
                <a:spcPts val="600"/>
              </a:spcBef>
              <a:buClr>
                <a:srgbClr val="F9F9F9"/>
              </a:buClr>
              <a:buSzPct val="65000"/>
              <a:buFont typeface="Arial" panose="020B0604020202020204" pitchFamily="34" charset="0"/>
              <a:buChar char="•"/>
            </a:pPr>
            <a:r>
              <a:rPr lang="en-GB" altLang="en-US" sz="2800">
                <a:solidFill>
                  <a:srgbClr val="FFFFFF"/>
                </a:solidFill>
                <a:latin typeface="Book Antiqua" panose="02040602050305030304" pitchFamily="18" charset="0"/>
              </a:rPr>
              <a:t>(physics, astronomy, finance limits)</a:t>
            </a:r>
          </a:p>
        </p:txBody>
      </p:sp>
      <p:sp>
        <p:nvSpPr>
          <p:cNvPr id="5" name="Title 1"/>
          <p:cNvSpPr>
            <a:spLocks noGrp="1"/>
          </p:cNvSpPr>
          <p:nvPr>
            <p:ph type="title" sz="quarter"/>
          </p:nvPr>
        </p:nvSpPr>
        <p:spPr>
          <a:xfrm>
            <a:off x="1981201" y="476251"/>
            <a:ext cx="8228013" cy="1827213"/>
          </a:xfrm>
        </p:spPr>
        <p:txBody>
          <a:bodyPr/>
          <a:lstStyle/>
          <a:p>
            <a:pPr eaLnBrk="1">
              <a:buFont typeface="Times New Roman" pitchFamily="16" charset="0"/>
              <a:buNone/>
              <a:defRPr/>
            </a:pPr>
            <a:r>
              <a:rPr lang="en-GB" altLang="en-US" b="1" dirty="0" smtClean="0">
                <a:solidFill>
                  <a:srgbClr val="FCEE9C"/>
                </a:solidFill>
                <a:effectLst>
                  <a:outerShdw blurRad="38100" dist="38100" dir="2700000" algn="tl">
                    <a:srgbClr val="C0C0C0"/>
                  </a:outerShdw>
                </a:effectLst>
                <a:latin typeface="Lucida Sans" charset="0"/>
              </a:rPr>
              <a:t>So: The Limits</a:t>
            </a:r>
            <a:r>
              <a:rPr lang="en-GB" altLang="en-US" b="1" dirty="0" smtClean="0">
                <a:effectLst>
                  <a:outerShdw blurRad="38100" dist="38100" dir="2700000" algn="tl">
                    <a:srgbClr val="C0C0C0"/>
                  </a:outerShdw>
                </a:effectLst>
                <a:latin typeface="Lucida Sans" charset="0"/>
              </a:rPr>
              <a:t/>
            </a:r>
            <a:br>
              <a:rPr lang="en-GB" altLang="en-US" b="1" dirty="0" smtClean="0">
                <a:effectLst>
                  <a:outerShdw blurRad="38100" dist="38100" dir="2700000" algn="tl">
                    <a:srgbClr val="C0C0C0"/>
                  </a:outerShdw>
                </a:effectLst>
                <a:latin typeface="Lucida Sans" charset="0"/>
              </a:rPr>
            </a:br>
            <a:endParaRPr lang="en-GB" dirty="0" smtClean="0"/>
          </a:p>
        </p:txBody>
      </p:sp>
    </p:spTree>
    <p:extLst>
      <p:ext uri="{BB962C8B-B14F-4D97-AF65-F5344CB8AC3E}">
        <p14:creationId xmlns:p14="http://schemas.microsoft.com/office/powerpoint/2010/main" val="418282278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685800"/>
            <a:ext cx="10233800" cy="5491163"/>
          </a:xfrm>
        </p:spPr>
        <p:txBody>
          <a:bodyPr>
            <a:normAutofit/>
          </a:bodyPr>
          <a:lstStyle/>
          <a:p>
            <a:r>
              <a:rPr lang="en-GB" dirty="0"/>
              <a:t>However one very interesting development has taken place: </a:t>
            </a:r>
            <a:endParaRPr lang="en-GB" dirty="0" smtClean="0"/>
          </a:p>
          <a:p>
            <a:endParaRPr lang="en-GB" dirty="0" smtClean="0"/>
          </a:p>
          <a:p>
            <a:r>
              <a:rPr lang="en-GB" dirty="0" smtClean="0"/>
              <a:t>it </a:t>
            </a:r>
            <a:r>
              <a:rPr lang="en-GB" dirty="0"/>
              <a:t>has turned out that our best limitations on cosmological models </a:t>
            </a:r>
            <a:endParaRPr lang="en-GB" dirty="0" smtClean="0"/>
          </a:p>
          <a:p>
            <a:pPr marL="0" indent="0">
              <a:buNone/>
            </a:pPr>
            <a:r>
              <a:rPr lang="en-GB" dirty="0" smtClean="0"/>
              <a:t>     come </a:t>
            </a:r>
            <a:r>
              <a:rPr lang="en-GB" dirty="0"/>
              <a:t>not through observations directly testing </a:t>
            </a:r>
            <a:r>
              <a:rPr lang="en-GB" dirty="0" err="1"/>
              <a:t>spacetime</a:t>
            </a:r>
            <a:r>
              <a:rPr lang="en-GB" dirty="0"/>
              <a:t> structure, </a:t>
            </a:r>
            <a:endParaRPr lang="en-GB" dirty="0" smtClean="0"/>
          </a:p>
          <a:p>
            <a:pPr marL="0" indent="0">
              <a:buNone/>
            </a:pPr>
            <a:r>
              <a:rPr lang="en-GB" dirty="0" smtClean="0"/>
              <a:t>     but </a:t>
            </a:r>
            <a:r>
              <a:rPr lang="en-GB" dirty="0"/>
              <a:t>rather from observations related to structure formation in the early universe.   </a:t>
            </a:r>
            <a:endParaRPr lang="en-GB" dirty="0" smtClean="0"/>
          </a:p>
          <a:p>
            <a:endParaRPr lang="en-GB" dirty="0" smtClean="0"/>
          </a:p>
          <a:p>
            <a:r>
              <a:rPr lang="en-GB" dirty="0" smtClean="0"/>
              <a:t>This </a:t>
            </a:r>
            <a:r>
              <a:rPr lang="en-GB" dirty="0"/>
              <a:t>in turn lets us use CMB anisotropy observations to place constraints on particle physics models. </a:t>
            </a:r>
            <a:endParaRPr lang="en-GB" dirty="0" smtClean="0"/>
          </a:p>
          <a:p>
            <a:r>
              <a:rPr lang="en-GB" dirty="0" smtClean="0"/>
              <a:t>Furthermore</a:t>
            </a:r>
            <a:r>
              <a:rPr lang="en-GB" dirty="0"/>
              <a:t>, cosmological observations can be used to test deviations from general relativity theory and proposals for alternative theories of gravity.</a:t>
            </a:r>
            <a:endParaRPr lang="en-US" dirty="0"/>
          </a:p>
        </p:txBody>
      </p:sp>
    </p:spTree>
    <p:extLst>
      <p:ext uri="{BB962C8B-B14F-4D97-AF65-F5344CB8AC3E}">
        <p14:creationId xmlns:p14="http://schemas.microsoft.com/office/powerpoint/2010/main" val="2199525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idx="4294967295"/>
          </p:nvPr>
        </p:nvSpPr>
        <p:spPr>
          <a:xfrm>
            <a:off x="1225952" y="671331"/>
            <a:ext cx="8458200" cy="914400"/>
          </a:xfrm>
        </p:spPr>
        <p:txBody>
          <a:bodyPr/>
          <a:lstStyle/>
          <a:p>
            <a:pPr eaLnBrk="1" hangingPunct="1"/>
            <a:r>
              <a:rPr lang="en-GB" altLang="en-US" sz="3200" b="1" dirty="0">
                <a:solidFill>
                  <a:srgbClr val="00FFFF"/>
                </a:solidFill>
                <a:ea typeface="MS Mincho" panose="02020609040205080304" pitchFamily="49" charset="-128"/>
              </a:rPr>
              <a:t>Key feature 2: Basic structure formation</a:t>
            </a:r>
            <a:r>
              <a:rPr lang="en-GB" altLang="en-US" sz="3200" dirty="0">
                <a:solidFill>
                  <a:srgbClr val="00FFFF"/>
                </a:solidFill>
              </a:rPr>
              <a:t> </a:t>
            </a:r>
          </a:p>
        </p:txBody>
      </p:sp>
      <p:sp>
        <p:nvSpPr>
          <p:cNvPr id="34819" name="Rectangle 3"/>
          <p:cNvSpPr>
            <a:spLocks noGrp="1" noChangeArrowheads="1"/>
          </p:cNvSpPr>
          <p:nvPr>
            <p:ph type="subTitle" idx="4294967295"/>
          </p:nvPr>
        </p:nvSpPr>
        <p:spPr>
          <a:xfrm>
            <a:off x="1377387" y="1932972"/>
            <a:ext cx="10081549" cy="5687028"/>
          </a:xfrm>
        </p:spPr>
        <p:txBody>
          <a:bodyPr>
            <a:normAutofit/>
          </a:bodyPr>
          <a:lstStyle/>
          <a:p>
            <a:pPr marL="0" indent="0">
              <a:buNone/>
              <a:defRPr/>
            </a:pPr>
            <a:r>
              <a:rPr lang="en-GB" sz="2400" dirty="0">
                <a:solidFill>
                  <a:srgbClr val="FFFF00"/>
                </a:solidFill>
                <a:ea typeface="MS Mincho" pitchFamily="49" charset="-128"/>
              </a:rPr>
              <a:t>Linearly Perturbed FLRW models </a:t>
            </a:r>
            <a:r>
              <a:rPr lang="en-GB" sz="2400" dirty="0">
                <a:ea typeface="MS Mincho" pitchFamily="49" charset="-128"/>
              </a:rPr>
              <a:t>(early times), </a:t>
            </a:r>
          </a:p>
          <a:p>
            <a:pPr marL="0" indent="0">
              <a:buNone/>
              <a:defRPr/>
            </a:pPr>
            <a:r>
              <a:rPr lang="en-GB" sz="2400" dirty="0">
                <a:ea typeface="MS Mincho" pitchFamily="49" charset="-128"/>
              </a:rPr>
              <a:t>plus</a:t>
            </a:r>
            <a:r>
              <a:rPr lang="en-GB" sz="2400" dirty="0">
                <a:solidFill>
                  <a:schemeClr val="bg1"/>
                </a:solidFill>
                <a:ea typeface="MS Mincho" pitchFamily="49" charset="-128"/>
              </a:rPr>
              <a:t> </a:t>
            </a:r>
            <a:r>
              <a:rPr lang="en-GB" sz="2400" dirty="0">
                <a:solidFill>
                  <a:srgbClr val="FFFF00"/>
                </a:solidFill>
                <a:ea typeface="MS Mincho" pitchFamily="49" charset="-128"/>
              </a:rPr>
              <a:t>numerical simulations </a:t>
            </a:r>
            <a:r>
              <a:rPr lang="en-GB" sz="2400" dirty="0">
                <a:ea typeface="MS Mincho" pitchFamily="49" charset="-128"/>
              </a:rPr>
              <a:t>(later times)</a:t>
            </a:r>
          </a:p>
          <a:p>
            <a:pPr marL="0" indent="0">
              <a:buNone/>
              <a:defRPr/>
            </a:pPr>
            <a:endParaRPr lang="en-GB" sz="2400" dirty="0">
              <a:ea typeface="MS Mincho" pitchFamily="49" charset="-128"/>
              <a:cs typeface="Courier New" pitchFamily="49" charset="0"/>
            </a:endParaRPr>
          </a:p>
          <a:p>
            <a:pPr eaLnBrk="1" hangingPunct="1">
              <a:defRPr/>
            </a:pPr>
            <a:r>
              <a:rPr lang="en-GB" sz="2400" dirty="0">
                <a:ea typeface="MS Mincho" pitchFamily="49" charset="-128"/>
                <a:cs typeface="Courier New" pitchFamily="49" charset="0"/>
              </a:rPr>
              <a:t>Quantum fluctuations in inflation generate </a:t>
            </a:r>
            <a:r>
              <a:rPr lang="en-GB" sz="2400" dirty="0" err="1">
                <a:ea typeface="MS Mincho" pitchFamily="49" charset="-128"/>
                <a:cs typeface="Courier New" pitchFamily="49" charset="0"/>
              </a:rPr>
              <a:t>inhomogeneities</a:t>
            </a:r>
            <a:r>
              <a:rPr lang="en-GB" sz="2400" dirty="0">
                <a:ea typeface="MS Mincho" pitchFamily="49" charset="-128"/>
                <a:cs typeface="Courier New" pitchFamily="49" charset="0"/>
              </a:rPr>
              <a:t> that seed acoustic waves in HBB era</a:t>
            </a:r>
          </a:p>
          <a:p>
            <a:pPr eaLnBrk="1" hangingPunct="1">
              <a:defRPr/>
            </a:pPr>
            <a:r>
              <a:rPr lang="en-GB" sz="2400" dirty="0">
                <a:ea typeface="MS Mincho" pitchFamily="49" charset="-128"/>
                <a:cs typeface="Courier New" pitchFamily="49" charset="0"/>
              </a:rPr>
              <a:t>These produce a pattern of fluctuations on the LSS that are then the seeds for gravitational instability to generate structures</a:t>
            </a:r>
          </a:p>
          <a:p>
            <a:pPr eaLnBrk="1" hangingPunct="1">
              <a:defRPr/>
            </a:pPr>
            <a:endParaRPr lang="en-GB" sz="2400" dirty="0">
              <a:ea typeface="MS Mincho" pitchFamily="49" charset="-128"/>
              <a:cs typeface="Courier New" pitchFamily="49" charset="0"/>
            </a:endParaRPr>
          </a:p>
          <a:p>
            <a:pPr eaLnBrk="1" hangingPunct="1">
              <a:defRPr/>
            </a:pPr>
            <a:r>
              <a:rPr lang="en-GB" sz="2400" dirty="0" smtClean="0">
                <a:cs typeface="Courier New" pitchFamily="49" charset="0"/>
              </a:rPr>
              <a:t>This gives the best tests of inflationary cosmological models</a:t>
            </a:r>
            <a:endParaRPr lang="en-GB" sz="2400" dirty="0">
              <a:cs typeface="Courier New" pitchFamily="49" charset="0"/>
            </a:endParaRPr>
          </a:p>
        </p:txBody>
      </p:sp>
    </p:spTree>
    <p:extLst>
      <p:ext uri="{BB962C8B-B14F-4D97-AF65-F5344CB8AC3E}">
        <p14:creationId xmlns:p14="http://schemas.microsoft.com/office/powerpoint/2010/main" val="4111296992"/>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GR and Cosmology</a:t>
            </a:r>
            <a:endParaRPr lang="en-US" sz="2000" dirty="0"/>
          </a:p>
        </p:txBody>
      </p:sp>
      <p:sp>
        <p:nvSpPr>
          <p:cNvPr id="3" name="Content Placeholder 2"/>
          <p:cNvSpPr>
            <a:spLocks noGrp="1"/>
          </p:cNvSpPr>
          <p:nvPr>
            <p:ph idx="1"/>
          </p:nvPr>
        </p:nvSpPr>
        <p:spPr>
          <a:xfrm>
            <a:off x="1103312" y="1391920"/>
            <a:ext cx="8946541" cy="4856479"/>
          </a:xfrm>
        </p:spPr>
        <p:txBody>
          <a:bodyPr>
            <a:normAutofit/>
          </a:bodyPr>
          <a:lstStyle/>
          <a:p>
            <a:r>
              <a:rPr lang="en-GB" dirty="0"/>
              <a:t>The application of General Relativity to cosmology led to a number of radical new ideas about the nature of the universe, </a:t>
            </a:r>
            <a:endParaRPr lang="en-GB" dirty="0" smtClean="0"/>
          </a:p>
          <a:p>
            <a:r>
              <a:rPr lang="en-GB" dirty="0" smtClean="0"/>
              <a:t>and </a:t>
            </a:r>
            <a:r>
              <a:rPr lang="en-GB" dirty="0"/>
              <a:t>also raised some philosophical issues that are still with us today</a:t>
            </a:r>
            <a:r>
              <a:rPr lang="en-GB" dirty="0" smtClean="0"/>
              <a:t>.</a:t>
            </a:r>
          </a:p>
          <a:p>
            <a:pPr marL="0" indent="0">
              <a:buNone/>
            </a:pPr>
            <a:r>
              <a:rPr lang="en-GB" dirty="0" smtClean="0"/>
              <a:t> </a:t>
            </a:r>
          </a:p>
          <a:p>
            <a:r>
              <a:rPr lang="en-GB" dirty="0" smtClean="0"/>
              <a:t>Two </a:t>
            </a:r>
            <a:r>
              <a:rPr lang="en-GB" dirty="0"/>
              <a:t>main themes run through this: </a:t>
            </a:r>
            <a:endParaRPr lang="en-GB" dirty="0" smtClean="0"/>
          </a:p>
          <a:p>
            <a:endParaRPr lang="en-GB" dirty="0" smtClean="0"/>
          </a:p>
          <a:p>
            <a:pPr marL="0" indent="0">
              <a:buNone/>
            </a:pPr>
            <a:r>
              <a:rPr lang="en-GB" dirty="0" smtClean="0"/>
              <a:t>1.  the </a:t>
            </a:r>
            <a:r>
              <a:rPr lang="en-GB" dirty="0"/>
              <a:t>issue of the relation of physics to cosmology</a:t>
            </a:r>
            <a:r>
              <a:rPr lang="en-GB" dirty="0" smtClean="0"/>
              <a:t>,</a:t>
            </a:r>
          </a:p>
          <a:p>
            <a:pPr marL="0" indent="0">
              <a:buNone/>
            </a:pPr>
            <a:r>
              <a:rPr lang="en-GB" dirty="0" smtClean="0"/>
              <a:t>2.  the </a:t>
            </a:r>
            <a:r>
              <a:rPr lang="en-GB" dirty="0"/>
              <a:t>issue of the testability of theories about the universe in the large. </a:t>
            </a:r>
            <a:endParaRPr lang="en-GB" dirty="0" smtClean="0"/>
          </a:p>
          <a:p>
            <a:pPr>
              <a:buFont typeface="Arial" panose="020B0604020202020204" pitchFamily="34" charset="0"/>
              <a:buChar char="•"/>
            </a:pPr>
            <a:endParaRPr lang="en-GB" dirty="0" smtClean="0"/>
          </a:p>
          <a:p>
            <a:r>
              <a:rPr lang="en-GB" dirty="0" smtClean="0"/>
              <a:t>Underlying </a:t>
            </a:r>
            <a:r>
              <a:rPr lang="en-GB" dirty="0"/>
              <a:t>this of course is the issue of the uniqueness of the universe. </a:t>
            </a:r>
            <a:endParaRPr lang="en-US" dirty="0"/>
          </a:p>
        </p:txBody>
      </p:sp>
    </p:spTree>
    <p:extLst>
      <p:ext uri="{BB962C8B-B14F-4D97-AF65-F5344CB8AC3E}">
        <p14:creationId xmlns:p14="http://schemas.microsoft.com/office/powerpoint/2010/main" val="2468324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35645" y="280685"/>
            <a:ext cx="7772400" cy="1143000"/>
          </a:xfrm>
        </p:spPr>
        <p:txBody>
          <a:bodyPr/>
          <a:lstStyle/>
          <a:p>
            <a:r>
              <a:rPr lang="en-GB" altLang="en-US" sz="4000" dirty="0" smtClean="0">
                <a:solidFill>
                  <a:schemeClr val="accent1"/>
                </a:solidFill>
              </a:rPr>
              <a:t>CMB Power spectrum</a:t>
            </a:r>
            <a:endParaRPr lang="en-US" altLang="en-US" sz="4000" dirty="0">
              <a:solidFill>
                <a:schemeClr val="accent1"/>
              </a:solidFill>
            </a:endParaRPr>
          </a:p>
        </p:txBody>
      </p:sp>
      <p:pic>
        <p:nvPicPr>
          <p:cNvPr id="65539" name="Picture 3" descr="COBE-MAP030628B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6" y="1234758"/>
            <a:ext cx="4329113"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f12_spectrum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944880"/>
            <a:ext cx="4648200" cy="588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p:cNvSpPr txBox="1">
            <a:spLocks noChangeArrowheads="1"/>
          </p:cNvSpPr>
          <p:nvPr/>
        </p:nvSpPr>
        <p:spPr bwMode="auto">
          <a:xfrm>
            <a:off x="6029960" y="3886200"/>
            <a:ext cx="4648200" cy="304698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solidFill>
                <a:srgbClr val="FFFF00"/>
              </a:solidFill>
            </a:endParaRPr>
          </a:p>
          <a:p>
            <a:pPr eaLnBrk="1" hangingPunct="1"/>
            <a:r>
              <a:rPr lang="en-GB" altLang="en-US" dirty="0">
                <a:solidFill>
                  <a:srgbClr val="FFFF00"/>
                </a:solidFill>
              </a:rPr>
              <a:t>   The dark matter density is</a:t>
            </a:r>
            <a:endParaRPr lang="en-GB" altLang="en-US" dirty="0">
              <a:solidFill>
                <a:srgbClr val="FFFF00"/>
              </a:solidFill>
              <a:sym typeface="Symbol" panose="05050102010706020507" pitchFamily="18" charset="2"/>
            </a:endParaRPr>
          </a:p>
          <a:p>
            <a:pPr eaLnBrk="1" hangingPunct="1"/>
            <a:r>
              <a:rPr lang="en-GB" altLang="en-US" dirty="0">
                <a:solidFill>
                  <a:srgbClr val="FFFF00"/>
                </a:solidFill>
                <a:sym typeface="Symbol" panose="05050102010706020507" pitchFamily="18" charset="2"/>
              </a:rPr>
              <a:t>          </a:t>
            </a:r>
            <a:r>
              <a:rPr lang="en-GB" altLang="en-US" baseline="-25000" dirty="0">
                <a:solidFill>
                  <a:srgbClr val="FFFF00"/>
                </a:solidFill>
                <a:sym typeface="Symbol" panose="05050102010706020507" pitchFamily="18" charset="2"/>
              </a:rPr>
              <a:t>m</a:t>
            </a:r>
            <a:r>
              <a:rPr lang="en-GB" altLang="en-US" baseline="-25000" dirty="0">
                <a:solidFill>
                  <a:srgbClr val="FFFF00"/>
                </a:solidFill>
              </a:rPr>
              <a:t>0</a:t>
            </a:r>
            <a:r>
              <a:rPr lang="en-GB" altLang="en-US" dirty="0">
                <a:solidFill>
                  <a:srgbClr val="FFFF00"/>
                </a:solidFill>
              </a:rPr>
              <a:t>  ~ </a:t>
            </a:r>
            <a:r>
              <a:rPr lang="en-GB" altLang="en-US" dirty="0">
                <a:solidFill>
                  <a:srgbClr val="FFFF00"/>
                </a:solidFill>
                <a:sym typeface="Symbol" panose="05050102010706020507" pitchFamily="18" charset="2"/>
              </a:rPr>
              <a:t>0.3</a:t>
            </a:r>
            <a:r>
              <a:rPr lang="en-GB" altLang="en-US" dirty="0">
                <a:solidFill>
                  <a:srgbClr val="FFFF00"/>
                </a:solidFill>
              </a:rPr>
              <a:t> </a:t>
            </a:r>
          </a:p>
          <a:p>
            <a:pPr eaLnBrk="1" hangingPunct="1"/>
            <a:endParaRPr lang="en-GB" altLang="en-US" dirty="0">
              <a:solidFill>
                <a:srgbClr val="FFFF00"/>
              </a:solidFill>
            </a:endParaRPr>
          </a:p>
          <a:p>
            <a:pPr eaLnBrk="1" hangingPunct="1"/>
            <a:r>
              <a:rPr lang="en-GB" altLang="en-US" dirty="0">
                <a:solidFill>
                  <a:srgbClr val="FFFF00"/>
                </a:solidFill>
              </a:rPr>
              <a:t>   The cosmological constant is</a:t>
            </a:r>
          </a:p>
          <a:p>
            <a:pPr eaLnBrk="1" hangingPunct="1"/>
            <a:r>
              <a:rPr lang="en-GB" altLang="en-US" dirty="0">
                <a:solidFill>
                  <a:srgbClr val="FFFF00"/>
                </a:solidFill>
              </a:rPr>
              <a:t>           </a:t>
            </a:r>
            <a:r>
              <a:rPr lang="en-GB" altLang="en-US" dirty="0">
                <a:solidFill>
                  <a:srgbClr val="FFFF00"/>
                </a:solidFill>
                <a:sym typeface="Symbol" panose="05050102010706020507" pitchFamily="18" charset="2"/>
              </a:rPr>
              <a:t></a:t>
            </a:r>
            <a:r>
              <a:rPr lang="en-GB" altLang="en-US" baseline="-25000" dirty="0">
                <a:solidFill>
                  <a:srgbClr val="FFFF00"/>
                </a:solidFill>
                <a:sym typeface="Symbol" panose="05050102010706020507" pitchFamily="18" charset="2"/>
              </a:rPr>
              <a:t></a:t>
            </a:r>
            <a:r>
              <a:rPr lang="en-GB" altLang="en-US" dirty="0">
                <a:solidFill>
                  <a:srgbClr val="FFFF00"/>
                </a:solidFill>
              </a:rPr>
              <a:t>   ~  </a:t>
            </a:r>
            <a:r>
              <a:rPr lang="en-GB" altLang="en-US" dirty="0">
                <a:solidFill>
                  <a:srgbClr val="FFFF00"/>
                </a:solidFill>
                <a:sym typeface="Symbol" panose="05050102010706020507" pitchFamily="18" charset="2"/>
              </a:rPr>
              <a:t>0.7</a:t>
            </a:r>
          </a:p>
          <a:p>
            <a:pPr eaLnBrk="1" hangingPunct="1"/>
            <a:endParaRPr lang="en-GB" altLang="en-US" dirty="0">
              <a:solidFill>
                <a:srgbClr val="FFFF00"/>
              </a:solidFill>
              <a:sym typeface="Symbol" panose="05050102010706020507" pitchFamily="18" charset="2"/>
            </a:endParaRPr>
          </a:p>
          <a:p>
            <a:pPr eaLnBrk="1" hangingPunct="1"/>
            <a:endParaRPr lang="en-US" altLang="en-US" dirty="0">
              <a:solidFill>
                <a:srgbClr val="FFFF00"/>
              </a:solidFill>
            </a:endParaRPr>
          </a:p>
        </p:txBody>
      </p:sp>
      <p:sp>
        <p:nvSpPr>
          <p:cNvPr id="110599" name="Text Box 7"/>
          <p:cNvSpPr txBox="1">
            <a:spLocks noChangeArrowheads="1"/>
          </p:cNvSpPr>
          <p:nvPr/>
        </p:nvSpPr>
        <p:spPr bwMode="auto">
          <a:xfrm>
            <a:off x="2128838" y="6324600"/>
            <a:ext cx="777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3300"/>
                </a:solidFill>
              </a:rPr>
              <a:t>Agrees with lensing and matter power spectrum and velocities</a:t>
            </a:r>
          </a:p>
        </p:txBody>
      </p:sp>
    </p:spTree>
    <p:extLst>
      <p:ext uri="{BB962C8B-B14F-4D97-AF65-F5344CB8AC3E}">
        <p14:creationId xmlns:p14="http://schemas.microsoft.com/office/powerpoint/2010/main" val="15623449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059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59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idx="4294967295"/>
          </p:nvPr>
        </p:nvSpPr>
        <p:spPr>
          <a:xfrm>
            <a:off x="2286000" y="0"/>
            <a:ext cx="8382000" cy="1143000"/>
          </a:xfrm>
        </p:spPr>
        <p:txBody>
          <a:bodyPr/>
          <a:lstStyle/>
          <a:p>
            <a:pPr eaLnBrk="1" hangingPunct="1"/>
            <a:r>
              <a:rPr lang="en-GB" altLang="en-US" sz="3200" dirty="0" smtClean="0">
                <a:solidFill>
                  <a:schemeClr val="tx1"/>
                </a:solidFill>
              </a:rPr>
              <a:t>Matter power spectrum, </a:t>
            </a:r>
            <a:r>
              <a:rPr lang="en-GB" altLang="en-US" sz="3200" dirty="0">
                <a:solidFill>
                  <a:schemeClr val="tx1"/>
                </a:solidFill>
              </a:rPr>
              <a:t/>
            </a:r>
            <a:br>
              <a:rPr lang="en-GB" altLang="en-US" sz="3200" dirty="0">
                <a:solidFill>
                  <a:schemeClr val="tx1"/>
                </a:solidFill>
              </a:rPr>
            </a:br>
            <a:r>
              <a:rPr lang="en-GB" altLang="en-US" sz="3200" dirty="0">
                <a:solidFill>
                  <a:schemeClr val="tx1"/>
                </a:solidFill>
              </a:rPr>
              <a:t>Baryon Acoustic Oscillati</a:t>
            </a:r>
            <a:r>
              <a:rPr lang="en-GB" altLang="en-US" sz="4000" dirty="0">
                <a:solidFill>
                  <a:schemeClr val="tx1"/>
                </a:solidFill>
              </a:rPr>
              <a:t>ons</a:t>
            </a:r>
          </a:p>
        </p:txBody>
      </p:sp>
      <p:sp>
        <p:nvSpPr>
          <p:cNvPr id="64515" name="Text Box 4"/>
          <p:cNvSpPr txBox="1">
            <a:spLocks noChangeArrowheads="1"/>
          </p:cNvSpPr>
          <p:nvPr/>
        </p:nvSpPr>
        <p:spPr bwMode="auto">
          <a:xfrm>
            <a:off x="2231020" y="6029327"/>
            <a:ext cx="1549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ZA" altLang="en-US" sz="2000" dirty="0"/>
              <a:t>Matter trying to collapse under the influence of gravity vs. radiation </a:t>
            </a:r>
          </a:p>
          <a:p>
            <a:pPr eaLnBrk="1" hangingPunct="1"/>
            <a:r>
              <a:rPr lang="en-ZA" altLang="en-US" sz="2000" dirty="0"/>
              <a:t>pressure pushing it back out — creates oscillations: sound waves</a:t>
            </a:r>
            <a:endParaRPr lang="en-US" altLang="en-US" dirty="0"/>
          </a:p>
        </p:txBody>
      </p:sp>
      <p:sp>
        <p:nvSpPr>
          <p:cNvPr id="64516" name="AutoShape 6" descr="data:image/jpeg;base64,/9j/4AAQSkZJRgABAQAAAQABAAD/2wCEAAkGBhQSERUUEhQVFBMVFBMaGBgXFhoYGRgWFRcVFBgYFBgYGyYeGBkjGhgUIC8gIycrLCwsFx4xNTAqNiYsLSkBCQoKDgwOGg8PGikeHxwsKSkpLCwpKSwsLS0vLCwpKSkrKTUqLSwsLSktKSkpLCkqLCw1NC0sNSosKikpLywpL//AABEIAMIBBAMBIgACEQEDEQH/xAAbAAEAAgMBAQAAAAAAAAAAAAAABAUBAgMGB//EAEcQAAIBAgMFAwYLBQcEAwAAAAECEQADBBIhBRMiMUFRYYEjMlJxkdIGFBUzQlNzkpOh0WKCsbKzFjRDcqLBwkRjg/Ako9P/xAAYAQEBAQEBAAAAAAAAAAAAAAAAAgEDBP/EADERAAICAAMGBQIFBQAAAAAAAAABAhESITEDQVFxkfAiYYGhscHRE0KS4fEEIzIzsv/aAAwDAQACEQMRAD8A+41E2qxFpoV2OkBCymZHMqcwA5mNYB58ql0oDzm5vjreYgLmaYDW8tsHIJ4bp4+8HNr5tTDcuLYGrKzXVVS3EwtveyrM8zkI569us1b1WfCEA2hmXON7YlYzT5VNIPOgNN3d+vP4afpTd3frz9xP0rpZAyiBlECBEQOyOnqrpV0ibI+7u/Xn7ifpTd3frz9xP0qRSlIWR93d+vP3E/Sm7u/Xn7ifpUilKQsg4Z7zZ5vHhuMvzacgBz056123d368/cT9K7gVmlIWR93d+vP3E/ShS99efuJ+lSKUpCyJZS/lXNeIbKMwCJAaBIGnKZrfd3frz9xP0qRSlIWQcS95SkXjxXAp8mnLK7aac+EV23d368/cT9K7kVmlIWRLyX4GW8ScyTKJ5pYBjy5hcx8K33d368/cT9KkUpSFkHPe3uTfGN3m+bSZzZezlW99b4Rsl4lsrZQUSC0GAdOUxUqOvWs0pCyObd368/cT9K44R7zKSbx0e6ultOSXHQdOxRU6sARy/wDZ1NKQsi2kvy2a8QM3DCJquVdTpzzZh4CtMM95i83jw3Co8mnLKja6c+I1OrAFKQs4bu79efuJ+lN3d+vP3E/SpFKUhZH3d368/cT9Kbu79efuJ+lSKUpCyPu7v15+4n6VxxL3lyRePFcVT5NORDHTTnpU6sEf+99KQsrbm1LttmUsHgiCVAMFVMad5NKrriqHfIm7GYaZQmuRNYH8aVJR7KlKj47FG2mYDNBUHWNCwUnkeU8qwEiq7bgO7XKQDvrEEiR86nMAifbUc7fYA+ThlFxipZlItoASeJBxGRAEg68WlddvlTZGacpu2JjNMb1OQXin1UB0SYExMawIE9wJMe2tq4YS8rCEzQsDiV1/nAJ/OvNY34T2LWPZBaNxxYXjtqrcWYjKWmQ0RM9BXQg9ZXHE4tLa5rjqi9rMFHtNeWu/CS9dOVYtj0U47niQrMPC3410wuz7k5hauZj9MrbVvxMQ73B4KPVVYJcK55HPH5pe76K31ouLe3VuCbCXL49JFhPv3CoPhNZbEYg/Qs2h+3cZz7EUD/VVB8HsPcvWSxw2Tyt4Zb966D842pREjrE/smrD+zp+owZ9e9P5kVmBtam+C/FKXpFV82dsLiL75pxGHGVyvDaPSNeK/wB9S1wuIPLEIf8AwCP6leV2J8GLQ32XDWrs3nYkX2BGaNEzWwMvONe2pGN2XbtIzjDXkKgnQWnWAJPFblxp6vCs/Dl5dToo/wBM9ZTT5SrrZ6E2cSP8Wy3rsuv5i6f4U+OX18+xnHbZcN/ouZT7CapcGx0Fu62fqiXmzj/w4oEHwIqbhdsXM5tgpedRJQq1i8B/laUfwIBqWpR1TXfUpf00ZK9ltL9fvaXVE+1tuyWylsjn6NwG23gHAnwmp9Vw2nZueTujIzf4d5Yn/LmlX/dJrHySbf8Ad3Nv/ttL2j+6TKfuEeo0TvTM5Tjtdn/kvp/PUsqVX2trQwS+u5cmASZtuf8At3IAn9lobuNWFVYjJS0FKUoUKUpQClKUApSuOIxiW4zsFzGFkxJ7BQHalKUApSlAKUrnevBRJmO5WY+xQT+VAUeKDbx85BMr5oKiMidCW18aVzfLnfIGAzDzg4M5E+s1/wBqVDLR7KtbloMIYAjTQ92tbUrAQzsi0RBRTrOuusRrPSNI5RUb4SXWWyCi52F2xCzEneppPSrWqz4QkboZmyrvbEnNlgb1Nc3SgKC9srF4n564tm2f8O3qSP2jMHxJHdW+B+Blq3czGLiZQMrqSZEmfOyczyyfrV9ZIyjKcwgQZzSOhnr663rvja0yOTinqa27YUQoCjsAgewVk1mlSURsDh2RcrMGOZ2kKV89mciCzdWPXlFSaUrACarfhHZL4S+qubZNm5DDmIUnTUcwCPGrKtLtpWEMoYdjAEew0BHTAK1pLd6L2VFBZ1BzEAAsQZgkifGvPWNmXWxWJthQlhFsG3vG3quSG5AtvLUHNBVhEcq9UiAAAAADkAIA9QHKuNrCFbjvnY5wBlIWBlmIhQep5k86pSaJcVd7+KyfUpL2La2MmIt5rR5hyHX926QAfVdCn9o11wtwAxhbykgScPdYmBz4Z8pa8ZXuq9IryF/Zt1cey4VDZVcOjB5m0zZ28mUjhB1OmnCdKNQn5PvvedYbaccnmu9Vo+ap82ehs45Ls2riZXI4rVwAyvUrzW4veJ74rl8VuWNbM3LQ/wAJjxKP+y7fyMfURyrjaxSYjyOIt7u8uoWYMj6dhxr4gz+dRtsYo2EUYh5tG7ZC3s+7Im4sreykc1z8Q0PUDnXNpxyl1KnsYbTxQyfej38n7svMHjUurmQzBggiGVhzV1OqsOw13qBitnZiLlpsl0AQ3NXUcluj6a9h5jmD274HaGclHXJdUcSHXT0kP00Pb4EA6Vt8TzKTTwy/nvgTKUpWnQUpSgFRMcdbX2y/yXKl1Ex/O19sv8lygJdKjviiLq28hOZWOaVgBSoMiZ5svTrUigFKUoBSlKA8/ii28fOFBlfNJIjInUga+FK53GUu+7feDMNc+fXIkiZPspUMs9jNZqhxNv8A+ajBSdFE5QfTBIY2zljqM4ns9K02lhi9uBzzIRrHmsrf7VgJVV23WItqVEnfWIExPlU69KrRsm51t5lGXOuceWYC6DcM6c2Q666fsrMvaVplw9tXeGD4YF9OYuWwW4gRz7RQEhCSBIgxqJmD6+tbVxw1sga3GuTEE5PyyKv+9dq6EClKUApSlAKUpQClKUAqMuFO9NzPoVC5co5AsRxc+bGpNKAj43AJdXK4mDII0ZT2qRqDVD8ILSbpLWMyvb31gpcY5QSLi6XIIhspfXkdeRr01aXLQYEMAQRBBEgg9tbe4qLrJlacM2H4rIL2jq1kc1nUth/47vkfoxyPHaWGtYoYd1InenJcUDMhFu60ajSGVZU+jqKxcd8H6VzC+17PvW/zH5GHtzYqXruGxNiC63g4AeEuxbduKPpcAGbwM9JlBxVrTvuuh1k47Xwz1e/jz+/XirnBY85t1eAW6ASI824o5tbn815r3iDW+z2Y7zM5aLjKJCiAI9FRPPrXIG3irccSlW1Hm3LVwfysO3kQeoNVvwY2u7NdtYhGt3BfuhWYZReCxxJ0BgAle+RpyxM81S2bwz78j0BugGCRJ5CRPgOfbW9Qr1sfGLRgTu72sCfOsdfE1NqiiFtW3Krqw8rZHC7Jo1xVIJUiRBNRdvbKS82FZ802sSjrBjiCsde0cIqbtEcK/bWP6qVD23iiGw6Jl3j3tM05QERyzMBrGoHTUisZjeFWS7vz9v7K/wDzYes4a+5uXFYKFQgCJk5lDCZ0GhqFhcaXxCpcXLdS3ezAGVIZrGV0J5qYPPUEEHvmYX529/mt/wBJK2xGSkrRLpSuWJxK21LtOVRJhS0DqYUExQ060rVHkAide0EHxBAI8a1vWywgMUPauUn/AFKR+VAUeLdjcfMMpldJzaZF1mKzWl8eUfjNzVdTl9BNOAAflSoZZZXkC4oAzmZlKiLYEcReG3eYayYzSZPfV9VHduA4pTbYNOUOBH0c41ObmOyJ0q8rAKrdv/NDhz+VscOmvlU04iB7TVlVdtxSba5TB31iDEx5VOkiaAWvNGmXQaaad2hI9lb1qgIAkyY1MRJ9XStq6EClKUApSlAKUpQClKUApSlAKUpQGCJ0PKvMY/ZLYZxdsltyHztbBAAJBUkZgYEMde/Xoy+orFVGVG5PJ98u+drIq2QXgL+HYLdGmoIBjU2r689PasyOevLZxTEJeS4pVheYsk8dtoUqwYcj1Vx+orljNnth231jRfpLrEDowGuTsI1TpKytdMPhrV0Z8OFsX05wqggnXLdC6XLbc5nXmpmslCvFHTei1JSS2e19H9H9VnWqtaxHxuIt47DWrgRrTJfG+JhnPAVGWYFyVQERBkkdgudpKfJwzLN1AcpiQ3MH2VB3q37q2ryZXFq9nQ6jzrEOjdVJEhhBBHQiuOPx5wxspiHBttfti3dYgGdTku/tRyfk3WDzhM4yjLZSwy773P8AlyfhPspcRatqzOoGIw7ShgyHCwZB04j7BXK4puYhrmdEFu4ltM4nMVUu4XjXUtcjr82Oypm3sULVnO0kJcsmBzMXUgDvJgeNV+wdlB1dryrcjNb4gGGbMWvsJ04rpdZ7La1knnSLjFTl4tI5v4S+X6GvwgwEYqzilzZ7Fq8SoOjWw1sOIjzstxyO9Vq3wTg3LxBkFrZB7QbSEGq+yps4q3aZs1trd/dZjLAzZLWiT5wAWQTrEjpUT4G4B7dzFh7ruq3ltqjckW2oy5ddZRrf3a1MyccE6u01l388j09RNrf3e99jd/kapdRNrf3e99jd/kaqYJdK03y5suYZuyRPby51vQHnb/zjwht8Q0IUfQTXgJH+9K2xasLj5zmMrqFy6ZE6SfbWahllpdvhcWqZbQLAGcql20aTOcMIj0T/ABi5rz966Pjaq2hzLoSFDxmKsF33FlHXIdV9UegrAVeJ2wyXGTIJlQklhnzG2CZyRlBeDBJ05a1x2niBcw6s66b60GUAvqt9VYAASwkHp4VY3NnW2LEopLCCSOfI+GoU+A7Ki7YtZbKLbCrF3DhRHCPKpGg6UBrhLqlYVWULAAZGTTpAYCfCu9a25gTEwJjlPdPStq6EHJ7hzBVgkgnUxAEdgPbW2R+xPvn3K5J8+Ps2/jbrFzaNwEgYa6QCdQ9mD3ibgMeuok2mLSWfw2dsj9iffPuUyP2J98+5XFNo3SQDhro1Guezp36XZqHtvaFxGcJn0w7MmS2zzdzFQHIUiPM0HTOT0qcTKi1LT4aLLI/Yn3z7lMr9iffPuVDxu1CVG5Ia4CSygMdFR2IIidWCr2ywqRF1VcgSxckDNnAXQaZmTsmJgEmKYmVSOmR+xPvn3KZH7E++fcqJjsRdDJGYEqugUEM5ZQyueLKAs9e0yctc8dinBfK1wZjb3ZyaCVJOfgJyiJIOs6SJpiYpE7MwYBgNQeTE8o7VHbXStcR56ep/+NbV0i7RDFKUrTBSlKAVSY/ZZttvbMrE6ATlBMmF+nbJ1NvpzWDobulUm07RuVU8133ZRoLWKIJG7xKLKupkgH6dpuT2z1BHcwBrljyt02bOLtobgv2ysrmt3ImWt5pho5odR3jWpe0tkTx25mc0KcpDdXtNyV+0HhbkR1quxu0g6JbxCF1N5BnVSFJU8nEzZujThJ5+aaShi8UOnffMpTUVh2mcdz3rn3T3UzttrZNu3ZzBroCMptW96d2LsgWyAZ0DQYmBBMaVtsfYgayjMXDFRuyGKsifRgcszee0gyWIOgrXaGylZ7dk3LtxmJMO4bd2ho7aAElh5MMxJ4zB516Gkbir0b+P3+hylHZ/645pZvnu/Sv+vI8zj969wWmUm9bt3Ht3FACsweyyNEyplCrATGbsYVJ2JjlfEX8vm3Ew15f3rYRvYFt1M21wqt4c7LBz9meG6PuEn1qKpdnWTbxTAEDy92ypiQFu2reJt6SJAKkc6mapqS3/AD2xi/t4X+RprlLJ9GX+0Q3k8rss3VBy5dQQTrmU9nSuW0sYjWsQqsCy2buYdnA3OtLd5ntYdnILM9pjAyjiRjAEnlPbUbbmJZLONZUNxhbEIOZm0FMadASfCsLLHIPjJMCdyNY1+cbrUm7eCiSGP+VWY+xQTUPDXS10MylC2HQlTzUlmJU94OnhU+tB5twod92pQZhoVKa5EkwwB8aV0xWbePnyzK+aCBGRO0nWlQyidiP74oYSSQwIRhImIJDwQuhJI+jy5V6CqS/djGDsItgkM6wTvMoKhsrz/lMdTyi7rAKrPhCRuhmJC72xJBIMb1ORXUeFWc1XbcY7tcoBO+sQCYB8qnMgGPYaAWYyjLqIESSdOmp1PjrW9aoTAmAY1gyJ7iQJ9grauhBHT58fZt/G3U+oCfPj7Nv4261uYG8SSMQQCTA3KGB0EnnXOep12UU1m0ud/RMsaVXJgb4InEkiRI3KCR2VE23gbzs+7XMGw7IsuFyXCx4kHRoIM6eYuo1qEXKKjo0+V/VIuLdhVMhQD3D/AN7BWyuDyIMGND1HT11UYm5cvKEth0ZCWzErqVRgsHX6ZQ8hpNTWwTBWCvDM+bNEdgiFI6ADwoQTKRVVjsA7MkQxCqA0xkcOrG4B1lQR26RyY1yx+zHfeEIJuG2RqvCyqQSSeXQZk4uo1rQWOI89PU//AArasYnz09Vz/jWa6R0IeopSlUSKUpQClKUAqHjNnBpZYDkQZEq6+jdX6Q7+Y6dlTKVpSbRXbMFtCUW0tm4dSoAGaPpIQONf4dQKsa5YnCrcEOJEyOhB7VI1B7xUabtvtvJ4C4PWNBc/I+utbvNmqMWqjl5fbvqTLlsMCraqQQR3EQfyrxqW93LRxqqMxkmXwN8LcOp5taZT6q9dhsYlwHIwMcxyI7mU6qfWKodp2QuI1812Rj/lvL8Uu/6jh28ayWcGuGf39n7EODcsD/MnH1q4+6S9Sdh/mML68P8A0zTG+ZjPsj/QNVOH2jcGD2ebVo3ZuYe28GMgRWtsx7YKnSrfG+ZjPsj/AEDUhO1ZK/6g/Yj+o1S6if8AUH7Ef1GqXWoHm7hXO+7JIzDmWbXInVyT/tSumLLG4+cAGV81iwjIvUquvdFZqGWXAwl3eLIXhdjvc0tkLM2QLl00IXnECe6rWlKwEHbGHL24C5uO2WXTiVXUsuumoB0Oh5darcTY3eFAfyQ+MIRqo3aNiAyidVEAjTkOQ5V6Cq7brEW1IGY76xpoJ8qnU6UBzwtuBIdnBggsVOn7JUDQ13rW2ZAkQYGmhju00rauhBHT58fZt/G3U+oCfPj7Nv426PsHDsSWsWiSSSSiySdSTpzqZVeZqxV4V30ZPqDjdrrbLghju7RuvEcNsFhOpEnhfQeie6cLsDDggixaBBBByLoRyjSs47Y9u8SXzyUKHLcdRlLBjopAmQNfCodbio4t69/2R0xe0UtqrMeFiBPrBae2IBNYtbQBDMfNVysrLzEdFE85B06c65LsmZFx2uLDQpJ0zKUOsz5rMPHtqbdsKwhlVh2EAj2GpKI2I2mqEaMQQGJAjKpIUMwYg8+gE6HsrXFbWW3vMytKZdAAS2ZS3DryADEzEZSeVdb2zkYqSPNgAAkCAQwBA0IBAMH/AHM6X9k2nBDoHzAAltTABXmdQYJ1FaDfEeenqf8A41tWt8caep/+FbV0joQ9RSlKokUpSgFKUoBSlKAUpSgI+JwKOQWHEOTAlWHqYa+FUnwj2dc3eYXA4XMsuAGUXYQEuuhVX3b+bPBXo60vWA6lGEqwKkdx0NVF089CnOSWW7TyazXvwPD/AAV2iyWLS35LG6lzMqkiCHRtFBiHU+JPjZ277M20Cb1u5ba35NFjMoFhs2bST09lUmBxW4OHLyDba22nVGt+UPqKql/1pdHSvV4zAC98ZULbZmVApfkM1oDMCFJ0mdK5rLJ7gvw06WjzXJ/Z3F56oz8kp8oG/wAW8+LBOfDlNxjyjnoKs71rMIzMvepAP5g1V2tmAXtC9s7lSQlxiAc7aDMIjwFTPiTjlff95bbf8BVFYY8evbKe4QXfK+9GYcRYNrkTSVAFKwwfO+887MOYUaZE9AkUqGYezpStL14IpZjAHM1gN6rturNtYOU76xrpp5VO3SuT7aOcqEElgLcllzgxLSUjKJ6EnlymtNp4gXMMjFJDXLEpAafKoCNdG1oCTbGgkyYGumvfpp7K2rhhbgIgIyAQAGULp+yAeVd66EEdPnx9m38bdbvtIAkbu8YJGlpiPA9RXC7eyXgxBIyMNI6lSOvca6/Kq+i/sHvVMk29C4SitTZdpgmN3e8bTfnUXa20rlpmygFBak6EkOzMqnvWQAezMDyBqR8qr6L+we9WflZfRf2D3qnC+BTnF6EW5tolHZQoKPaGraQ90WyHMcDAAkjXLIOtch8JxIGQaqpkvCqSbY4yV0WLgIbWe7kJ3ysvov7B71Z+Vl9F/YPerML4E4lxJGGv50V4IzKrQeYzAGD3611qF8rL6L+we9T5WX0X9g96mF8DcS4nTEeenqf/AI1tXBcTvGBAYBQ0kgDnljr3Gu9dIqkQxSlK0wUpSgFKUoBSlKAUpSgFF5j1ilasTHDE9J5T3x0oDzO0dmpdw2ElxauDcBLkgEcE8ieITGnf31w2dcxWE3qGyMSilINpoKrkEKEYSQByAmOWsCvS4DCFLSI+ViiqsgacIAkTy5Vzwd9TevgMpINuQCCRCAGRzGulZwMatUsu+7/ZHlf7bM14kW1tndgeUYSIdj5rNb/jXcbZv3fNdj3W1/8Axt3D/wDYK9MD/wDIP2K/1GqRevZRMM3cup/MituW7L0+9mU99P8AV8KSXVM8nsu06hxcZ2bODNwEMeBOhdzHrI9QpUy4FzvlTdjMOHKF1yJrC6eNKh+Z0Wna9j2NKUrDSM+zbbFiUUlome4yPVqAdOomou2LUWkW3Cxdw4XhkCLiAcII07pFWdVnwhA3QzAld7YkAEkjepyC6nwoDdAYEwTGsCNe4SY9pratLIGUZRAgQIIgRpodR41vXQgxSs0rQYpWaUBilZpQGKVmlAKUpWAUpSgFKUoBSlKAUpSgFKUoBSlKAUpSgI4wp3u8znzcuWFiASecTMk9akUpQHn8WrC4+cgmV5KVEZF6Fm9s0rS4qh33YKjMNCrLrkSTDgHx5UqCz2NcsRiVQAsYBZVGhPExCgaDTUgTXWol/ZqsSdQS1snU/wCG6uNCYGqjkKwHM7btRObTT6LaggsGAiSsKxzDTQ61ptxibSlIJ3tiJ5fOpzjpXJfg/AEXGDKoRTC6WwGULEQTxE5u0DpoeuLuYfJu3cBUKDRypUrDrqpkQFn1AzpQGyTAmJgTHKe6elbVj5GT07349336fIyele/Hu+/VYiaM0rHyMnpXvx7vv0+Rk9K9+Pd9+mIUZpWPkZPSvfj3ffrW5sq2oJL3gACSd/d5D9+mIUaYe/mzaRldl9cRr+ddqhWMLhpAW7clyTAv3ZJ1Bnj0Mqwg+iew1M+Rk9K9+Pd9+mIUZrBNPkZPSvfj3ffodip6V78e779MQowjggEGQQCCOoOoIratU2HbUABrwAAAG/u6AaAefWfkZPSvfj3ffpiFHK/fylBE5nC+rhZp/wBP512qLiMBYBh7lzMoDwcRdkAygaM86kkDtmK7WdmW3UMty6VPIi/d9+mIUbO4HMgaga9pIAHiSB41mtX2FbbQteIkH5+7zUhgfP6EA+FbfIyele/Hu+/TEKOXxjymSPoZp/eyxFdHuBQSSAACSTyAGpJqLcwuGBzG7cBkpm+MXempE5+Q69nWpNzYVtgQzXiCCCDfu6g6EHjpiFG1csNfzgmIh7i/cdknxyz41nEbOtIJa5eA0Hz93meQHFqa44fBYctkS7cJMtAxF3XNxk+frOYH94HqKYhRJVwZggwYPcYBg98EHxrnYv5i+kZXK+uFVp/1flWH2XZtnV7il2637ozNl/z6nKv5VHt2cKBmF54dufxi7q0LqePsya8oK9opiFE+lY+Rk9K9+Pd9+nyMnpXvx7vv0xCjNKx8jJ6V78e779PkZPSvfj3ffpiFGa437+XLpOZ1X1SCZ/KujbIQAkveAHPy9336ifF8MxTytwktwzfu+cDl9LQyY160xCisxWbePnyzK+bMRkTt60q4wuFwzAlWzydS1xmMwOrNyiI6az1pUlFtSlKAVW43ZBdy6vlJGXVcwylWU6SNdQfDrNWVKA0tWwqhRyAAHqGlb0pQClKUArnfVipCkKxBgkZoPQxIn1TXSlAVNjYZUrxiJQsMplmRmcHMWJElpMzMdJq2pUTaOKKKMsSzooLeauYxLRz9UiSQJE0BLpVaNsBWyMCxGhZFkFsueFQEv5uvIjpNcbnwlRS0o4Vc0twxwm6NBmnU2nHLs5UBcUqp/tApOXKweeRgxDFGMhtQCAJHpr21qnwkUlAEeXK5Rw6hghB0bsaSOYCselAb39hS5cXGBJBggEZle268gDA3YETyJqdgsNu0yzJlmJiJZ2LtA6CWOlQcR8IFRyhRywYAACSRDNmA9HhbXtEdsaD4TJpwuJKR5p4XbIH0Y6Tz6iR2igLilUj/AAmWFy22JdVYAlRoxWAxBIU5TmjsrofhCoJBVic5TTKJaTCwWnlrPLx0oDja+DRVMou6ZGt6qT5NlVTAL6Ocq68tPNq8AqpxO2yEDKv+FechufkoXIIME52GsxA7xUixjHfIVXKudlaYJ4d4rcjA41XWTM0B02ngN8mWY4gdQSDGsHKQR2yCOXgY2B2KbbLL5lTUDLBz7sWySQYiATEdeegqH/aUjzkGj3c8H/CUPu2X9piFGukq/ZU21tfeFkRSrqDOYqVU8WWcrcQOU+by60BJ2jgBeXKSQJ1jqIII7udQG2CxzE3BmdWRyEgFGW2pCjNo0INTI1OnKLPB4jeW0eIzqrR2ZgDH512oBSlKAUpSgNbgJBykAwYJEgHoSJE+qaqU2CYg3Ac2TecJBcpcN0EHMcpJYzz0iAsCrilAUL/BRXjeuWKqqqVGXhUQJGsnnrpz5Cs1e0oBSlKAUpSgFKUoBSlKAUpSgFa3LYYEMAQeYIkEd4rFKA0TCopBVVBAyggAQvPKO7urYWV9Eewd5/3PtNKUBhMMoAAVQBoAAIA0MDsEgHwqh+EVsC9hwAAC0HTmA9mJ9WlKUBeHBWzMohkgnhGrDkTpqR21D2Pg03NvgT0vNHnH6XLn30pQEw4NDzRDpl80eb6PLl3Vt8WSZyrPKYExOaJ7J19dKUBpdsKSsqNGMaDSQ0xXcLA0pSgIW1bK7i7wj5p+g6KxH8T7TW9zA28sbtIAIAyiAG84DTQHqOtKUBKFZpSgFKUoBSlKAUpSgFKUoD//2Q=="/>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ZA" altLang="en-US"/>
          </a:p>
        </p:txBody>
      </p:sp>
      <p:pic>
        <p:nvPicPr>
          <p:cNvPr id="64517" name="Picture 8" descr="http://scienceblogs.com/startswithabang/files/2011/05/nature04803-f4.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272" y="1457326"/>
            <a:ext cx="566002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b-design-studio.com/demo/zare/images/power_spect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44" y="1388001"/>
            <a:ext cx="47625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330006"/>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8001001" y="2916822"/>
            <a:ext cx="3261166" cy="1009895"/>
          </a:xfrm>
        </p:spPr>
        <p:txBody>
          <a:bodyPr/>
          <a:lstStyle/>
          <a:p>
            <a:r>
              <a:rPr lang="en-ZA" altLang="en-US" sz="2800" dirty="0">
                <a:solidFill>
                  <a:srgbClr val="FFFF00"/>
                </a:solidFill>
              </a:rPr>
              <a:t>Dark energy</a:t>
            </a:r>
            <a:br>
              <a:rPr lang="en-ZA" altLang="en-US" sz="2800" dirty="0">
                <a:solidFill>
                  <a:srgbClr val="FFFF00"/>
                </a:solidFill>
              </a:rPr>
            </a:br>
            <a:r>
              <a:rPr lang="en-ZA" altLang="en-US" sz="2800" dirty="0">
                <a:solidFill>
                  <a:srgbClr val="FFFF00"/>
                </a:solidFill>
              </a:rPr>
              <a:t>and</a:t>
            </a:r>
            <a:br>
              <a:rPr lang="en-ZA" altLang="en-US" sz="2800" dirty="0">
                <a:solidFill>
                  <a:srgbClr val="FFFF00"/>
                </a:solidFill>
              </a:rPr>
            </a:br>
            <a:r>
              <a:rPr lang="en-ZA" altLang="en-US" sz="2800" dirty="0">
                <a:solidFill>
                  <a:srgbClr val="FFFF00"/>
                </a:solidFill>
              </a:rPr>
              <a:t>dark matter</a:t>
            </a:r>
            <a:br>
              <a:rPr lang="en-ZA" altLang="en-US" sz="2800" dirty="0">
                <a:solidFill>
                  <a:srgbClr val="FFFF00"/>
                </a:solidFill>
              </a:rPr>
            </a:br>
            <a:r>
              <a:rPr lang="en-ZA" altLang="en-US" sz="2800" dirty="0">
                <a:solidFill>
                  <a:srgbClr val="FFFF00"/>
                </a:solidFill>
              </a:rPr>
              <a:t>with an</a:t>
            </a:r>
            <a:br>
              <a:rPr lang="en-ZA" altLang="en-US" sz="2800" dirty="0">
                <a:solidFill>
                  <a:srgbClr val="FFFF00"/>
                </a:solidFill>
              </a:rPr>
            </a:br>
            <a:r>
              <a:rPr lang="en-ZA" altLang="en-US" sz="2800" dirty="0">
                <a:solidFill>
                  <a:srgbClr val="FFFF00"/>
                </a:solidFill>
              </a:rPr>
              <a:t>almost</a:t>
            </a:r>
            <a:br>
              <a:rPr lang="en-ZA" altLang="en-US" sz="2800" dirty="0">
                <a:solidFill>
                  <a:srgbClr val="FFFF00"/>
                </a:solidFill>
              </a:rPr>
            </a:br>
            <a:r>
              <a:rPr lang="en-ZA" altLang="en-US" sz="2800" dirty="0">
                <a:solidFill>
                  <a:srgbClr val="FFFF00"/>
                </a:solidFill>
              </a:rPr>
              <a:t>flat </a:t>
            </a:r>
            <a:r>
              <a:rPr lang="en-ZA" altLang="en-US" sz="2800" dirty="0" smtClean="0">
                <a:solidFill>
                  <a:srgbClr val="FFFF00"/>
                </a:solidFill>
              </a:rPr>
              <a:t>universe</a:t>
            </a:r>
            <a:r>
              <a:rPr lang="en-ZA" altLang="en-US" sz="2800" dirty="0">
                <a:solidFill>
                  <a:srgbClr val="FFFF00"/>
                </a:solidFill>
              </a:rPr>
              <a:t/>
            </a:r>
            <a:br>
              <a:rPr lang="en-ZA" altLang="en-US" sz="2800" dirty="0">
                <a:solidFill>
                  <a:srgbClr val="FFFF00"/>
                </a:solidFill>
              </a:rPr>
            </a:br>
            <a:endParaRPr lang="en-ZA" altLang="en-US" sz="2800" dirty="0"/>
          </a:p>
        </p:txBody>
      </p:sp>
      <p:pic>
        <p:nvPicPr>
          <p:cNvPr id="67588" name="Picture 2" descr="http://www.eso.org/public/archives/images/screen/eso041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228600"/>
            <a:ext cx="57023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a:off x="6319777" y="4818492"/>
            <a:ext cx="1571603" cy="484632"/>
          </a:xfrm>
          <a:prstGeom prst="lef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502551" y="5314699"/>
            <a:ext cx="3373054" cy="484632"/>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893934" y="4641449"/>
            <a:ext cx="2164466" cy="1200329"/>
          </a:xfrm>
          <a:prstGeom prst="rect">
            <a:avLst/>
          </a:prstGeom>
          <a:noFill/>
          <a:ln>
            <a:solidFill>
              <a:schemeClr val="tx1">
                <a:lumMod val="85000"/>
              </a:schemeClr>
            </a:solidFill>
          </a:ln>
        </p:spPr>
        <p:txBody>
          <a:bodyPr wrap="square" rtlCol="0">
            <a:spAutoFit/>
          </a:bodyPr>
          <a:lstStyle/>
          <a:p>
            <a:r>
              <a:rPr lang="en-ZA" altLang="en-US" sz="2400" dirty="0">
                <a:solidFill>
                  <a:srgbClr val="FFFF00"/>
                </a:solidFill>
              </a:rPr>
              <a:t>Structure gives the values</a:t>
            </a:r>
            <a:endParaRPr lang="en-US" sz="2400" dirty="0"/>
          </a:p>
        </p:txBody>
      </p:sp>
    </p:spTree>
    <p:extLst>
      <p:ext uri="{BB962C8B-B14F-4D97-AF65-F5344CB8AC3E}">
        <p14:creationId xmlns:p14="http://schemas.microsoft.com/office/powerpoint/2010/main" val="145015293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Is “dark energy” a result of inhomogeneity?</a:t>
            </a:r>
            <a:endParaRPr lang="en-US" sz="2800" dirty="0"/>
          </a:p>
        </p:txBody>
      </p:sp>
      <p:sp>
        <p:nvSpPr>
          <p:cNvPr id="10" name="Content Placeholder 9"/>
          <p:cNvSpPr>
            <a:spLocks noGrp="1"/>
          </p:cNvSpPr>
          <p:nvPr>
            <p:ph idx="1"/>
          </p:nvPr>
        </p:nvSpPr>
        <p:spPr>
          <a:xfrm>
            <a:off x="1103312" y="2082800"/>
            <a:ext cx="8946541" cy="4196079"/>
          </a:xfrm>
        </p:spPr>
        <p:txBody>
          <a:bodyPr/>
          <a:lstStyle/>
          <a:p>
            <a:r>
              <a:rPr lang="en-US" dirty="0" smtClean="0"/>
              <a:t>THEOREM: The background model can be fitted by an inhomogeneous LTB model for any value of the cosmological constant and for any source evolution</a:t>
            </a:r>
          </a:p>
          <a:p>
            <a:endParaRPr lang="en-US" dirty="0" smtClean="0"/>
          </a:p>
          <a:p>
            <a:r>
              <a:rPr lang="en-US" dirty="0" smtClean="0"/>
              <a:t>We are at the </a:t>
            </a:r>
            <a:r>
              <a:rPr lang="en-US" dirty="0" err="1" smtClean="0"/>
              <a:t>centre</a:t>
            </a:r>
            <a:r>
              <a:rPr lang="en-US" dirty="0" smtClean="0"/>
              <a:t> of a large </a:t>
            </a:r>
            <a:r>
              <a:rPr lang="en-US" dirty="0" err="1" smtClean="0"/>
              <a:t>underdesity</a:t>
            </a:r>
            <a:r>
              <a:rPr lang="en-US" dirty="0" smtClean="0"/>
              <a:t> </a:t>
            </a:r>
            <a:endParaRPr lang="en-US" dirty="0"/>
          </a:p>
          <a:p>
            <a:endParaRPr lang="en-US" dirty="0" smtClean="0"/>
          </a:p>
          <a:p>
            <a:pPr marL="0" indent="0">
              <a:buNone/>
            </a:pPr>
            <a:r>
              <a:rPr lang="en-US" dirty="0" smtClean="0"/>
              <a:t>BUT</a:t>
            </a:r>
          </a:p>
          <a:p>
            <a:pPr marL="0" indent="0">
              <a:buNone/>
            </a:pPr>
            <a:endParaRPr lang="en-US" dirty="0" smtClean="0"/>
          </a:p>
          <a:p>
            <a:pPr marL="0" indent="0">
              <a:buNone/>
            </a:pPr>
            <a:r>
              <a:rPr lang="en-US" dirty="0" smtClean="0"/>
              <a:t>&gt; Integrated Kinematic Sachs-Wolfe effect seem to rule them out</a:t>
            </a:r>
            <a:endParaRPr lang="en-US" dirty="0"/>
          </a:p>
        </p:txBody>
      </p:sp>
    </p:spTree>
    <p:extLst>
      <p:ext uri="{BB962C8B-B14F-4D97-AF65-F5344CB8AC3E}">
        <p14:creationId xmlns:p14="http://schemas.microsoft.com/office/powerpoint/2010/main" val="1221739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676400" y="762000"/>
            <a:ext cx="8763000" cy="3505200"/>
          </a:xfrm>
        </p:spPr>
        <p:txBody>
          <a:bodyPr/>
          <a:lstStyle/>
          <a:p>
            <a:pPr eaLnBrk="1" hangingPunct="1"/>
            <a:r>
              <a:rPr lang="en-US" altLang="en-US" sz="2400">
                <a:solidFill>
                  <a:schemeClr val="bg1"/>
                </a:solidFill>
              </a:rPr>
              <a:t/>
            </a:r>
            <a:br>
              <a:rPr lang="en-US" altLang="en-US" sz="2400">
                <a:solidFill>
                  <a:schemeClr val="bg1"/>
                </a:solidFill>
              </a:rPr>
            </a:br>
            <a:endParaRPr lang="en-US" altLang="en-US" sz="2400">
              <a:solidFill>
                <a:schemeClr val="bg1"/>
              </a:solidFill>
            </a:endParaRPr>
          </a:p>
        </p:txBody>
      </p:sp>
      <p:sp>
        <p:nvSpPr>
          <p:cNvPr id="24579" name="AutoShape 3"/>
          <p:cNvSpPr>
            <a:spLocks noChangeArrowheads="1"/>
          </p:cNvSpPr>
          <p:nvPr/>
        </p:nvSpPr>
        <p:spPr bwMode="auto">
          <a:xfrm>
            <a:off x="2438400" y="4114800"/>
            <a:ext cx="6400800" cy="914400"/>
          </a:xfrm>
          <a:prstGeom prst="parallelogram">
            <a:avLst>
              <a:gd name="adj" fmla="val 1750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4580" name="AutoShape 4"/>
          <p:cNvSpPr>
            <a:spLocks noChangeArrowheads="1"/>
          </p:cNvSpPr>
          <p:nvPr/>
        </p:nvSpPr>
        <p:spPr bwMode="auto">
          <a:xfrm>
            <a:off x="2406650" y="4800600"/>
            <a:ext cx="6400800" cy="914400"/>
          </a:xfrm>
          <a:prstGeom prst="parallelogram">
            <a:avLst>
              <a:gd name="adj" fmla="val 175000"/>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4581" name="Line 5"/>
          <p:cNvSpPr>
            <a:spLocks noChangeShapeType="1"/>
          </p:cNvSpPr>
          <p:nvPr/>
        </p:nvSpPr>
        <p:spPr bwMode="auto">
          <a:xfrm>
            <a:off x="2438400" y="5026025"/>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a:off x="7239000" y="50292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8823325" y="41148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4038600" y="4219575"/>
            <a:ext cx="0" cy="685800"/>
          </a:xfrm>
          <a:prstGeom prst="line">
            <a:avLst/>
          </a:prstGeom>
          <a:noFill/>
          <a:ln w="9525">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Oval 9"/>
          <p:cNvSpPr>
            <a:spLocks noChangeArrowheads="1"/>
          </p:cNvSpPr>
          <p:nvPr/>
        </p:nvSpPr>
        <p:spPr bwMode="auto">
          <a:xfrm>
            <a:off x="3962400" y="4267200"/>
            <a:ext cx="3810000" cy="457200"/>
          </a:xfrm>
          <a:prstGeom prst="ellipse">
            <a:avLst/>
          </a:pr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4586" name="Line 12"/>
          <p:cNvSpPr>
            <a:spLocks noChangeShapeType="1"/>
          </p:cNvSpPr>
          <p:nvPr/>
        </p:nvSpPr>
        <p:spPr bwMode="auto">
          <a:xfrm flipH="1">
            <a:off x="3962400" y="1552575"/>
            <a:ext cx="1981200" cy="28956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3"/>
          <p:cNvSpPr>
            <a:spLocks noChangeShapeType="1"/>
          </p:cNvSpPr>
          <p:nvPr/>
        </p:nvSpPr>
        <p:spPr bwMode="auto">
          <a:xfrm>
            <a:off x="5943600" y="1524000"/>
            <a:ext cx="1828800" cy="2971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4"/>
          <p:cNvSpPr>
            <a:spLocks noChangeShapeType="1"/>
          </p:cNvSpPr>
          <p:nvPr/>
        </p:nvSpPr>
        <p:spPr bwMode="auto">
          <a:xfrm>
            <a:off x="5943600" y="990600"/>
            <a:ext cx="0" cy="4267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5" name="Line 15"/>
          <p:cNvSpPr>
            <a:spLocks noChangeShapeType="1"/>
          </p:cNvSpPr>
          <p:nvPr/>
        </p:nvSpPr>
        <p:spPr bwMode="auto">
          <a:xfrm flipH="1">
            <a:off x="6096000" y="1203325"/>
            <a:ext cx="10668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6" name="Text Box 16"/>
          <p:cNvSpPr txBox="1">
            <a:spLocks noChangeArrowheads="1"/>
          </p:cNvSpPr>
          <p:nvPr/>
        </p:nvSpPr>
        <p:spPr bwMode="auto">
          <a:xfrm>
            <a:off x="7162801" y="914401"/>
            <a:ext cx="15525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Helium here  </a:t>
            </a:r>
          </a:p>
          <a:p>
            <a:pPr algn="l" eaLnBrk="1" hangingPunct="1"/>
            <a:r>
              <a:rPr lang="en-US" altLang="en-US" dirty="0"/>
              <a:t>and now</a:t>
            </a:r>
          </a:p>
        </p:txBody>
      </p:sp>
      <p:sp>
        <p:nvSpPr>
          <p:cNvPr id="189457" name="Text Box 17"/>
          <p:cNvSpPr txBox="1">
            <a:spLocks noChangeArrowheads="1"/>
          </p:cNvSpPr>
          <p:nvPr/>
        </p:nvSpPr>
        <p:spPr bwMode="auto">
          <a:xfrm>
            <a:off x="8096251" y="2792414"/>
            <a:ext cx="2098675" cy="376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Helium abundance</a:t>
            </a:r>
          </a:p>
        </p:txBody>
      </p:sp>
      <p:sp>
        <p:nvSpPr>
          <p:cNvPr id="189458" name="Line 18"/>
          <p:cNvSpPr>
            <a:spLocks noChangeShapeType="1"/>
          </p:cNvSpPr>
          <p:nvPr/>
        </p:nvSpPr>
        <p:spPr bwMode="auto">
          <a:xfrm flipH="1">
            <a:off x="7042150" y="2971800"/>
            <a:ext cx="10668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9" name="Line 19"/>
          <p:cNvSpPr>
            <a:spLocks noChangeShapeType="1"/>
          </p:cNvSpPr>
          <p:nvPr/>
        </p:nvSpPr>
        <p:spPr bwMode="auto">
          <a:xfrm>
            <a:off x="7010400" y="1647825"/>
            <a:ext cx="76200" cy="36576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Line 22"/>
          <p:cNvSpPr>
            <a:spLocks noChangeShapeType="1"/>
          </p:cNvSpPr>
          <p:nvPr/>
        </p:nvSpPr>
        <p:spPr bwMode="auto">
          <a:xfrm>
            <a:off x="5943600" y="45720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23"/>
          <p:cNvSpPr>
            <a:spLocks noChangeShapeType="1"/>
          </p:cNvSpPr>
          <p:nvPr/>
        </p:nvSpPr>
        <p:spPr bwMode="auto">
          <a:xfrm>
            <a:off x="7086600" y="45720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4" name="Text Box 24"/>
          <p:cNvSpPr txBox="1">
            <a:spLocks noChangeArrowheads="1"/>
          </p:cNvSpPr>
          <p:nvPr/>
        </p:nvSpPr>
        <p:spPr bwMode="auto">
          <a:xfrm>
            <a:off x="4876801" y="6019800"/>
            <a:ext cx="1857375" cy="376238"/>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Nucleosynthesis</a:t>
            </a:r>
          </a:p>
        </p:txBody>
      </p:sp>
      <p:sp>
        <p:nvSpPr>
          <p:cNvPr id="189466" name="Line 26"/>
          <p:cNvSpPr>
            <a:spLocks noChangeShapeType="1"/>
          </p:cNvSpPr>
          <p:nvPr/>
        </p:nvSpPr>
        <p:spPr bwMode="auto">
          <a:xfrm flipH="1" flipV="1">
            <a:off x="5943600" y="5334000"/>
            <a:ext cx="381000" cy="6858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7" name="Line 27"/>
          <p:cNvSpPr>
            <a:spLocks noChangeShapeType="1"/>
          </p:cNvSpPr>
          <p:nvPr/>
        </p:nvSpPr>
        <p:spPr bwMode="auto">
          <a:xfrm flipH="1" flipV="1">
            <a:off x="7086600" y="5302250"/>
            <a:ext cx="304800" cy="762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8" name="Text Box 28"/>
          <p:cNvSpPr txBox="1">
            <a:spLocks noChangeArrowheads="1"/>
          </p:cNvSpPr>
          <p:nvPr/>
        </p:nvSpPr>
        <p:spPr bwMode="auto">
          <a:xfrm>
            <a:off x="7165976" y="6080125"/>
            <a:ext cx="2568575" cy="376238"/>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Nucleosynthesis far out</a:t>
            </a:r>
          </a:p>
        </p:txBody>
      </p:sp>
      <p:sp>
        <p:nvSpPr>
          <p:cNvPr id="24600" name="Text Box 29"/>
          <p:cNvSpPr txBox="1">
            <a:spLocks noChangeArrowheads="1"/>
          </p:cNvSpPr>
          <p:nvPr/>
        </p:nvSpPr>
        <p:spPr bwMode="auto">
          <a:xfrm>
            <a:off x="2362201" y="609601"/>
            <a:ext cx="25939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Elements with distance:</a:t>
            </a:r>
          </a:p>
          <a:p>
            <a:pPr algn="l" eaLnBrk="1" hangingPunct="1"/>
            <a:r>
              <a:rPr lang="en-US" altLang="en-US" dirty="0"/>
              <a:t>Testing the hidden eras</a:t>
            </a:r>
          </a:p>
        </p:txBody>
      </p:sp>
    </p:spTree>
    <p:extLst>
      <p:ext uri="{BB962C8B-B14F-4D97-AF65-F5344CB8AC3E}">
        <p14:creationId xmlns:p14="http://schemas.microsoft.com/office/powerpoint/2010/main" val="493229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4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4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945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945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94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9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5" grpId="0" animBg="1"/>
      <p:bldP spid="189456" grpId="0" animBg="1"/>
      <p:bldP spid="189457" grpId="0" animBg="1"/>
      <p:bldP spid="189458" grpId="0" animBg="1"/>
      <p:bldP spid="189459" grpId="0" animBg="1"/>
      <p:bldP spid="189464" grpId="0" animBg="1"/>
      <p:bldP spid="189466" grpId="0" animBg="1"/>
      <p:bldP spid="189467" grpId="0" animBg="1"/>
      <p:bldP spid="1894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676400" y="762000"/>
            <a:ext cx="8763000" cy="3505200"/>
          </a:xfrm>
        </p:spPr>
        <p:txBody>
          <a:bodyPr/>
          <a:lstStyle/>
          <a:p>
            <a:pPr eaLnBrk="1" hangingPunct="1"/>
            <a:r>
              <a:rPr lang="en-US" altLang="en-US" sz="2400">
                <a:solidFill>
                  <a:schemeClr val="bg1"/>
                </a:solidFill>
              </a:rPr>
              <a:t/>
            </a:r>
            <a:br>
              <a:rPr lang="en-US" altLang="en-US" sz="2400">
                <a:solidFill>
                  <a:schemeClr val="bg1"/>
                </a:solidFill>
              </a:rPr>
            </a:br>
            <a:endParaRPr lang="en-US" altLang="en-US" sz="2400">
              <a:solidFill>
                <a:schemeClr val="bg1"/>
              </a:solidFill>
            </a:endParaRPr>
          </a:p>
        </p:txBody>
      </p:sp>
      <p:sp>
        <p:nvSpPr>
          <p:cNvPr id="20483" name="AutoShape 3"/>
          <p:cNvSpPr>
            <a:spLocks noChangeArrowheads="1"/>
          </p:cNvSpPr>
          <p:nvPr/>
        </p:nvSpPr>
        <p:spPr bwMode="auto">
          <a:xfrm>
            <a:off x="2438400" y="4114800"/>
            <a:ext cx="6400800" cy="914400"/>
          </a:xfrm>
          <a:prstGeom prst="parallelogram">
            <a:avLst>
              <a:gd name="adj" fmla="val 1750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0484" name="AutoShape 4"/>
          <p:cNvSpPr>
            <a:spLocks noChangeArrowheads="1"/>
          </p:cNvSpPr>
          <p:nvPr/>
        </p:nvSpPr>
        <p:spPr bwMode="auto">
          <a:xfrm>
            <a:off x="2406650" y="4800600"/>
            <a:ext cx="6400800" cy="914400"/>
          </a:xfrm>
          <a:prstGeom prst="parallelogram">
            <a:avLst>
              <a:gd name="adj" fmla="val 175000"/>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0485" name="Line 5"/>
          <p:cNvSpPr>
            <a:spLocks noChangeShapeType="1"/>
          </p:cNvSpPr>
          <p:nvPr/>
        </p:nvSpPr>
        <p:spPr bwMode="auto">
          <a:xfrm>
            <a:off x="2438400" y="5026025"/>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6"/>
          <p:cNvSpPr>
            <a:spLocks noChangeShapeType="1"/>
          </p:cNvSpPr>
          <p:nvPr/>
        </p:nvSpPr>
        <p:spPr bwMode="auto">
          <a:xfrm>
            <a:off x="7239000" y="50292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7"/>
          <p:cNvSpPr>
            <a:spLocks noChangeShapeType="1"/>
          </p:cNvSpPr>
          <p:nvPr/>
        </p:nvSpPr>
        <p:spPr bwMode="auto">
          <a:xfrm>
            <a:off x="8823325" y="41148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8"/>
          <p:cNvSpPr>
            <a:spLocks noChangeShapeType="1"/>
          </p:cNvSpPr>
          <p:nvPr/>
        </p:nvSpPr>
        <p:spPr bwMode="auto">
          <a:xfrm>
            <a:off x="4038600" y="4219575"/>
            <a:ext cx="0" cy="685800"/>
          </a:xfrm>
          <a:prstGeom prst="line">
            <a:avLst/>
          </a:prstGeom>
          <a:noFill/>
          <a:ln w="9525">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Oval 9"/>
          <p:cNvSpPr>
            <a:spLocks noChangeArrowheads="1"/>
          </p:cNvSpPr>
          <p:nvPr/>
        </p:nvSpPr>
        <p:spPr bwMode="auto">
          <a:xfrm>
            <a:off x="3962400" y="4267200"/>
            <a:ext cx="3810000" cy="457200"/>
          </a:xfrm>
          <a:prstGeom prst="ellipse">
            <a:avLst/>
          </a:pr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11978" name="Line 10"/>
          <p:cNvSpPr>
            <a:spLocks noChangeShapeType="1"/>
          </p:cNvSpPr>
          <p:nvPr/>
        </p:nvSpPr>
        <p:spPr bwMode="auto">
          <a:xfrm flipH="1">
            <a:off x="6264275" y="3336925"/>
            <a:ext cx="762000" cy="11430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79" name="Oval 11"/>
          <p:cNvSpPr>
            <a:spLocks noChangeArrowheads="1"/>
          </p:cNvSpPr>
          <p:nvPr/>
        </p:nvSpPr>
        <p:spPr bwMode="auto">
          <a:xfrm>
            <a:off x="6248400" y="4343400"/>
            <a:ext cx="1524000" cy="304800"/>
          </a:xfrm>
          <a:prstGeom prst="ellipse">
            <a:avLst/>
          </a:pr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0492" name="Line 12"/>
          <p:cNvSpPr>
            <a:spLocks noChangeShapeType="1"/>
          </p:cNvSpPr>
          <p:nvPr/>
        </p:nvSpPr>
        <p:spPr bwMode="auto">
          <a:xfrm flipH="1">
            <a:off x="3962400" y="1552575"/>
            <a:ext cx="1981200" cy="28956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a:off x="5943600" y="1524000"/>
            <a:ext cx="1828800" cy="2971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14"/>
          <p:cNvSpPr>
            <a:spLocks noChangeShapeType="1"/>
          </p:cNvSpPr>
          <p:nvPr/>
        </p:nvSpPr>
        <p:spPr bwMode="auto">
          <a:xfrm>
            <a:off x="5943600" y="990600"/>
            <a:ext cx="0" cy="3505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5"/>
          <p:cNvSpPr>
            <a:spLocks noChangeShapeType="1"/>
          </p:cNvSpPr>
          <p:nvPr/>
        </p:nvSpPr>
        <p:spPr bwMode="auto">
          <a:xfrm flipH="1">
            <a:off x="6096000" y="1203325"/>
            <a:ext cx="10668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Text Box 16"/>
          <p:cNvSpPr txBox="1">
            <a:spLocks noChangeArrowheads="1"/>
          </p:cNvSpPr>
          <p:nvPr/>
        </p:nvSpPr>
        <p:spPr bwMode="auto">
          <a:xfrm>
            <a:off x="7162801" y="914401"/>
            <a:ext cx="10572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Here  </a:t>
            </a:r>
          </a:p>
          <a:p>
            <a:pPr algn="l" eaLnBrk="1" hangingPunct="1"/>
            <a:r>
              <a:rPr lang="en-US" altLang="en-US" dirty="0"/>
              <a:t>and now</a:t>
            </a:r>
          </a:p>
        </p:txBody>
      </p:sp>
      <p:sp>
        <p:nvSpPr>
          <p:cNvPr id="211985" name="Text Box 17"/>
          <p:cNvSpPr txBox="1">
            <a:spLocks noChangeArrowheads="1"/>
          </p:cNvSpPr>
          <p:nvPr/>
        </p:nvSpPr>
        <p:spPr bwMode="auto">
          <a:xfrm>
            <a:off x="8153401" y="2792414"/>
            <a:ext cx="2200275" cy="6508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Scattering event: </a:t>
            </a:r>
          </a:p>
          <a:p>
            <a:pPr algn="l" eaLnBrk="1" hangingPunct="1"/>
            <a:r>
              <a:rPr lang="en-US" altLang="en-US" dirty="0"/>
              <a:t>Radiation isotropic?</a:t>
            </a:r>
          </a:p>
        </p:txBody>
      </p:sp>
      <p:sp>
        <p:nvSpPr>
          <p:cNvPr id="211986" name="Line 18"/>
          <p:cNvSpPr>
            <a:spLocks noChangeShapeType="1"/>
          </p:cNvSpPr>
          <p:nvPr/>
        </p:nvSpPr>
        <p:spPr bwMode="auto">
          <a:xfrm flipH="1">
            <a:off x="7086600" y="2971800"/>
            <a:ext cx="10668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87" name="Text Box 19"/>
          <p:cNvSpPr txBox="1">
            <a:spLocks noChangeArrowheads="1"/>
          </p:cNvSpPr>
          <p:nvPr/>
        </p:nvSpPr>
        <p:spPr bwMode="auto">
          <a:xfrm>
            <a:off x="4191001" y="5948364"/>
            <a:ext cx="1666875" cy="376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CMB 2-sphere</a:t>
            </a:r>
          </a:p>
        </p:txBody>
      </p:sp>
      <p:sp>
        <p:nvSpPr>
          <p:cNvPr id="211988" name="Line 20"/>
          <p:cNvSpPr>
            <a:spLocks noChangeShapeType="1"/>
          </p:cNvSpPr>
          <p:nvPr/>
        </p:nvSpPr>
        <p:spPr bwMode="auto">
          <a:xfrm flipV="1">
            <a:off x="4572000" y="4648200"/>
            <a:ext cx="76200" cy="1295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89" name="Line 21"/>
          <p:cNvSpPr>
            <a:spLocks noChangeShapeType="1"/>
          </p:cNvSpPr>
          <p:nvPr/>
        </p:nvSpPr>
        <p:spPr bwMode="auto">
          <a:xfrm flipV="1">
            <a:off x="7070725" y="2924175"/>
            <a:ext cx="0" cy="3810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90" name="Text Box 22"/>
          <p:cNvSpPr txBox="1">
            <a:spLocks noChangeArrowheads="1"/>
          </p:cNvSpPr>
          <p:nvPr/>
        </p:nvSpPr>
        <p:spPr bwMode="auto">
          <a:xfrm>
            <a:off x="6334126" y="5872164"/>
            <a:ext cx="1692275" cy="376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Probes Interior</a:t>
            </a:r>
          </a:p>
        </p:txBody>
      </p:sp>
      <p:sp>
        <p:nvSpPr>
          <p:cNvPr id="211991" name="Line 23"/>
          <p:cNvSpPr>
            <a:spLocks noChangeShapeType="1"/>
          </p:cNvSpPr>
          <p:nvPr/>
        </p:nvSpPr>
        <p:spPr bwMode="auto">
          <a:xfrm flipH="1" flipV="1">
            <a:off x="6477000" y="4572000"/>
            <a:ext cx="76200" cy="1295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Text Box 24"/>
          <p:cNvSpPr txBox="1">
            <a:spLocks noChangeArrowheads="1"/>
          </p:cNvSpPr>
          <p:nvPr/>
        </p:nvSpPr>
        <p:spPr bwMode="auto">
          <a:xfrm>
            <a:off x="1981201" y="685800"/>
            <a:ext cx="3559175" cy="376238"/>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a:t>KSZ test of Copernican Principle:</a:t>
            </a:r>
          </a:p>
        </p:txBody>
      </p:sp>
    </p:spTree>
    <p:extLst>
      <p:ext uri="{BB962C8B-B14F-4D97-AF65-F5344CB8AC3E}">
        <p14:creationId xmlns:p14="http://schemas.microsoft.com/office/powerpoint/2010/main" val="320450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19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19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19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19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197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19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8" grpId="0" animBg="1"/>
      <p:bldP spid="211979" grpId="0" animBg="1"/>
      <p:bldP spid="211985" grpId="0" animBg="1"/>
      <p:bldP spid="211986" grpId="0" animBg="1"/>
      <p:bldP spid="211987" grpId="0" animBg="1"/>
      <p:bldP spid="211988" grpId="0" animBg="1"/>
      <p:bldP spid="211989" grpId="0" animBg="1"/>
      <p:bldP spid="211990" grpId="0" animBg="1"/>
      <p:bldP spid="2119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Is “dark energy” a result of altered field equations?</a:t>
            </a:r>
            <a:endParaRPr lang="en-US" sz="2800" dirty="0"/>
          </a:p>
        </p:txBody>
      </p:sp>
      <p:sp>
        <p:nvSpPr>
          <p:cNvPr id="10" name="Content Placeholder 9"/>
          <p:cNvSpPr>
            <a:spLocks noGrp="1"/>
          </p:cNvSpPr>
          <p:nvPr>
            <p:ph idx="1"/>
          </p:nvPr>
        </p:nvSpPr>
        <p:spPr>
          <a:xfrm>
            <a:off x="1103312" y="2082800"/>
            <a:ext cx="8946541" cy="4196079"/>
          </a:xfrm>
        </p:spPr>
        <p:txBody>
          <a:bodyPr/>
          <a:lstStyle/>
          <a:p>
            <a:r>
              <a:rPr lang="en-US" dirty="0" smtClean="0"/>
              <a:t>Perhaps: </a:t>
            </a:r>
          </a:p>
          <a:p>
            <a:endParaRPr lang="en-US" dirty="0" smtClean="0"/>
          </a:p>
          <a:p>
            <a:r>
              <a:rPr lang="en-US" dirty="0" smtClean="0"/>
              <a:t>Under intense investigation </a:t>
            </a:r>
            <a:endParaRPr lang="en-US" dirty="0"/>
          </a:p>
          <a:p>
            <a:endParaRPr lang="en-US" dirty="0" smtClean="0"/>
          </a:p>
          <a:p>
            <a:pPr marL="0" indent="0">
              <a:buNone/>
            </a:pPr>
            <a:r>
              <a:rPr lang="en-US" dirty="0" smtClean="0"/>
              <a:t>BUT</a:t>
            </a:r>
          </a:p>
          <a:p>
            <a:pPr marL="0" indent="0">
              <a:buNone/>
            </a:pPr>
            <a:endParaRPr lang="en-US" dirty="0" smtClean="0"/>
          </a:p>
          <a:p>
            <a:pPr>
              <a:buFont typeface="Wingdings" panose="05000000000000000000" pitchFamily="2" charset="2"/>
              <a:buChar char="Ø"/>
            </a:pPr>
            <a:r>
              <a:rPr lang="en-US" dirty="0" smtClean="0"/>
              <a:t>Can we invert the logic, and use cosmological observations to test the validity of GR&gt;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Yes we can. </a:t>
            </a:r>
            <a:endParaRPr lang="en-US" dirty="0"/>
          </a:p>
        </p:txBody>
      </p:sp>
    </p:spTree>
    <p:extLst>
      <p:ext uri="{BB962C8B-B14F-4D97-AF65-F5344CB8AC3E}">
        <p14:creationId xmlns:p14="http://schemas.microsoft.com/office/powerpoint/2010/main" val="2933861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000" dirty="0"/>
              <a:t>https://royalsociety.org/events/2011/general-relativity/</a:t>
            </a:r>
            <a:br>
              <a:rPr lang="en-US" sz="2000" dirty="0"/>
            </a:br>
            <a:endParaRPr lang="en-US" sz="2000" dirty="0"/>
          </a:p>
        </p:txBody>
      </p:sp>
      <p:sp>
        <p:nvSpPr>
          <p:cNvPr id="2" name="Content Placeholder 1"/>
          <p:cNvSpPr>
            <a:spLocks noGrp="1"/>
          </p:cNvSpPr>
          <p:nvPr>
            <p:ph idx="1"/>
          </p:nvPr>
        </p:nvSpPr>
        <p:spPr>
          <a:xfrm>
            <a:off x="1120000" y="1354238"/>
            <a:ext cx="10233800" cy="4822725"/>
          </a:xfrm>
        </p:spPr>
        <p:txBody>
          <a:bodyPr>
            <a:normAutofit/>
          </a:bodyPr>
          <a:lstStyle/>
          <a:p>
            <a:r>
              <a:rPr lang="en-US" dirty="0"/>
              <a:t>Testing general relativity with </a:t>
            </a:r>
            <a:r>
              <a:rPr lang="en-US" dirty="0" smtClean="0"/>
              <a:t>cosmology</a:t>
            </a:r>
          </a:p>
          <a:p>
            <a:endParaRPr lang="en-US" dirty="0"/>
          </a:p>
          <a:p>
            <a:r>
              <a:rPr lang="en-US" dirty="0" smtClean="0"/>
              <a:t>9:00 </a:t>
            </a:r>
            <a:r>
              <a:rPr lang="en-US" dirty="0"/>
              <a:t>am on Monday 28 February 2011 — 6:00 pm on Tuesday 01 March </a:t>
            </a:r>
            <a:r>
              <a:rPr lang="en-US" dirty="0" smtClean="0"/>
              <a:t>2011 at</a:t>
            </a:r>
            <a:r>
              <a:rPr lang="en-US" dirty="0"/>
              <a:t> The Royal Society at </a:t>
            </a:r>
            <a:r>
              <a:rPr lang="en-US" dirty="0" err="1"/>
              <a:t>Chicheley</a:t>
            </a:r>
            <a:r>
              <a:rPr lang="en-US" dirty="0"/>
              <a:t> Hall, </a:t>
            </a:r>
            <a:r>
              <a:rPr lang="en-US" dirty="0" smtClean="0"/>
              <a:t>Buckinghamshire</a:t>
            </a:r>
            <a:endParaRPr lang="en-US" dirty="0"/>
          </a:p>
          <a:p>
            <a:endParaRPr lang="en-US" dirty="0" smtClean="0"/>
          </a:p>
          <a:p>
            <a:r>
              <a:rPr lang="en-US" dirty="0"/>
              <a:t>I</a:t>
            </a:r>
            <a:r>
              <a:rPr lang="en-US" dirty="0" smtClean="0"/>
              <a:t>f </a:t>
            </a:r>
            <a:r>
              <a:rPr lang="en-US" dirty="0"/>
              <a:t>General Relativity holds true then the majority of the Universe’s matter is exotic and unknown. With current developments in theoretical physics, alternatives to Einstein’s theory have begun to emerge. Furthermore, the coming decade promises wide-ranging, cutting edge experiments on cosmic scales. For the first time in almost a century we will begin to test Einstein’s theory and its rivals by comparing them to our ever more precise understanding of the Universe.</a:t>
            </a:r>
          </a:p>
        </p:txBody>
      </p:sp>
    </p:spTree>
    <p:extLst>
      <p:ext uri="{BB962C8B-B14F-4D97-AF65-F5344CB8AC3E}">
        <p14:creationId xmlns:p14="http://schemas.microsoft.com/office/powerpoint/2010/main" val="354754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0000" y="173736"/>
            <a:ext cx="10328288" cy="6003227"/>
          </a:xfrm>
        </p:spPr>
        <p:txBody>
          <a:bodyPr>
            <a:normAutofit fontScale="92500" lnSpcReduction="20000"/>
          </a:bodyPr>
          <a:lstStyle/>
          <a:p>
            <a:pPr marL="0" indent="0">
              <a:buNone/>
            </a:pPr>
            <a:r>
              <a:rPr lang="en-US" dirty="0"/>
              <a:t>Testing general relativity with cosmology</a:t>
            </a:r>
          </a:p>
          <a:p>
            <a:pPr marL="0" indent="0">
              <a:buNone/>
            </a:pPr>
            <a:endParaRPr lang="en-US" dirty="0"/>
          </a:p>
          <a:p>
            <a:pPr marL="0" indent="0">
              <a:buNone/>
            </a:pPr>
            <a:r>
              <a:rPr lang="en-US" dirty="0" smtClean="0"/>
              <a:t>Day </a:t>
            </a:r>
            <a:r>
              <a:rPr lang="en-US" dirty="0"/>
              <a:t>1 – Monday 28 February </a:t>
            </a:r>
            <a:r>
              <a:rPr lang="en-US" dirty="0" smtClean="0"/>
              <a:t>2011</a:t>
            </a:r>
          </a:p>
          <a:p>
            <a:pPr marL="0" indent="0">
              <a:buNone/>
            </a:pPr>
            <a:endParaRPr lang="en-US" dirty="0"/>
          </a:p>
          <a:p>
            <a:r>
              <a:rPr lang="en-US" dirty="0" smtClean="0"/>
              <a:t>Rachel </a:t>
            </a:r>
            <a:r>
              <a:rPr lang="en-US" dirty="0"/>
              <a:t>Bean, Cornell </a:t>
            </a:r>
            <a:r>
              <a:rPr lang="en-US" dirty="0" smtClean="0"/>
              <a:t>: Constraining </a:t>
            </a:r>
            <a:r>
              <a:rPr lang="en-US" dirty="0"/>
              <a:t>the cosmic growth history with large scale </a:t>
            </a:r>
            <a:r>
              <a:rPr lang="en-US" dirty="0" smtClean="0"/>
              <a:t>structure</a:t>
            </a:r>
          </a:p>
          <a:p>
            <a:r>
              <a:rPr lang="en-US" dirty="0" smtClean="0"/>
              <a:t> </a:t>
            </a:r>
            <a:r>
              <a:rPr lang="en-US" dirty="0"/>
              <a:t>Edmund </a:t>
            </a:r>
            <a:r>
              <a:rPr lang="en-US" dirty="0" err="1" smtClean="0"/>
              <a:t>Bertschinger</a:t>
            </a:r>
            <a:r>
              <a:rPr lang="en-US" dirty="0" smtClean="0"/>
              <a:t>, MIT: One </a:t>
            </a:r>
            <a:r>
              <a:rPr lang="en-US" dirty="0"/>
              <a:t>gravitational potential or two? Forecasts and tests</a:t>
            </a:r>
          </a:p>
          <a:p>
            <a:r>
              <a:rPr lang="en-US" dirty="0" err="1" smtClean="0"/>
              <a:t>Constantinos</a:t>
            </a:r>
            <a:r>
              <a:rPr lang="en-US" dirty="0" smtClean="0"/>
              <a:t> </a:t>
            </a:r>
            <a:r>
              <a:rPr lang="en-US" dirty="0" err="1"/>
              <a:t>Skordis</a:t>
            </a:r>
            <a:r>
              <a:rPr lang="en-US" dirty="0"/>
              <a:t>, </a:t>
            </a:r>
            <a:r>
              <a:rPr lang="en-US" dirty="0" smtClean="0"/>
              <a:t>Nottingham: Cosmological </a:t>
            </a:r>
            <a:r>
              <a:rPr lang="en-US" dirty="0"/>
              <a:t>tests of gravity</a:t>
            </a:r>
          </a:p>
          <a:p>
            <a:r>
              <a:rPr lang="en-US" dirty="0" smtClean="0"/>
              <a:t>Thomas </a:t>
            </a:r>
            <a:r>
              <a:rPr lang="en-US" dirty="0" err="1"/>
              <a:t>Kitching</a:t>
            </a:r>
            <a:r>
              <a:rPr lang="en-US" dirty="0"/>
              <a:t>, </a:t>
            </a:r>
            <a:r>
              <a:rPr lang="en-US" dirty="0" smtClean="0"/>
              <a:t>Edinburgh: Testing </a:t>
            </a:r>
            <a:r>
              <a:rPr lang="en-US" dirty="0"/>
              <a:t>modified gravity with next generation weak lensing experiments</a:t>
            </a:r>
          </a:p>
          <a:p>
            <a:r>
              <a:rPr lang="en-US" dirty="0" smtClean="0"/>
              <a:t>Eric </a:t>
            </a:r>
            <a:r>
              <a:rPr lang="en-US" dirty="0"/>
              <a:t>Linder, </a:t>
            </a:r>
            <a:r>
              <a:rPr lang="en-US" dirty="0" smtClean="0"/>
              <a:t>Berkeley: Model </a:t>
            </a:r>
            <a:r>
              <a:rPr lang="en-US" dirty="0"/>
              <a:t>independent tests of cosmic gravity</a:t>
            </a:r>
          </a:p>
          <a:p>
            <a:r>
              <a:rPr lang="en-US" dirty="0" smtClean="0"/>
              <a:t>Jean-Philippe </a:t>
            </a:r>
            <a:r>
              <a:rPr lang="en-US" dirty="0" err="1"/>
              <a:t>Uzan</a:t>
            </a:r>
            <a:r>
              <a:rPr lang="en-US" dirty="0"/>
              <a:t>, </a:t>
            </a:r>
            <a:r>
              <a:rPr lang="en-US" dirty="0" smtClean="0"/>
              <a:t>IAP, Paris: Testing </a:t>
            </a:r>
            <a:r>
              <a:rPr lang="en-US" dirty="0"/>
              <a:t>general relativity: from local to cosmological scales</a:t>
            </a:r>
          </a:p>
          <a:p>
            <a:r>
              <a:rPr lang="en-US" dirty="0" smtClean="0"/>
              <a:t>Fabian </a:t>
            </a:r>
            <a:r>
              <a:rPr lang="en-US" dirty="0"/>
              <a:t>Schmidt, </a:t>
            </a:r>
            <a:r>
              <a:rPr lang="en-US" dirty="0" err="1" smtClean="0"/>
              <a:t>CalTech</a:t>
            </a:r>
            <a:r>
              <a:rPr lang="en-US" dirty="0" smtClean="0"/>
              <a:t>: Probing </a:t>
            </a:r>
            <a:r>
              <a:rPr lang="en-US" dirty="0"/>
              <a:t>gravity in the non-linear regime of large-scale structure</a:t>
            </a:r>
          </a:p>
          <a:p>
            <a:r>
              <a:rPr lang="en-US" dirty="0" smtClean="0"/>
              <a:t>Ruth </a:t>
            </a:r>
            <a:r>
              <a:rPr lang="en-US" dirty="0" err="1"/>
              <a:t>Durrer</a:t>
            </a:r>
            <a:r>
              <a:rPr lang="en-US" dirty="0"/>
              <a:t>, </a:t>
            </a:r>
            <a:r>
              <a:rPr lang="en-US" dirty="0" smtClean="0"/>
              <a:t>Geneva: What </a:t>
            </a:r>
            <a:r>
              <a:rPr lang="en-US" dirty="0"/>
              <a:t>do we really know about dark energy?</a:t>
            </a:r>
          </a:p>
          <a:p>
            <a:r>
              <a:rPr lang="en-US" dirty="0" smtClean="0"/>
              <a:t>Will Percival: Redshift-space </a:t>
            </a:r>
            <a:r>
              <a:rPr lang="en-US" dirty="0"/>
              <a:t>distortions</a:t>
            </a:r>
          </a:p>
          <a:p>
            <a:endParaRPr lang="en-US" dirty="0"/>
          </a:p>
        </p:txBody>
      </p:sp>
    </p:spTree>
    <p:extLst>
      <p:ext uri="{BB962C8B-B14F-4D97-AF65-F5344CB8AC3E}">
        <p14:creationId xmlns:p14="http://schemas.microsoft.com/office/powerpoint/2010/main" val="453808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0000" y="173736"/>
            <a:ext cx="10328288" cy="6003227"/>
          </a:xfrm>
        </p:spPr>
        <p:txBody>
          <a:bodyPr>
            <a:normAutofit/>
          </a:bodyPr>
          <a:lstStyle/>
          <a:p>
            <a:pPr marL="0" indent="0">
              <a:buNone/>
            </a:pPr>
            <a:r>
              <a:rPr lang="en-US" dirty="0"/>
              <a:t>Testing general relativity with cosmology</a:t>
            </a:r>
          </a:p>
          <a:p>
            <a:pPr marL="0" indent="0">
              <a:buNone/>
            </a:pPr>
            <a:endParaRPr lang="en-US" dirty="0"/>
          </a:p>
          <a:p>
            <a:pPr marL="0" indent="0">
              <a:buNone/>
            </a:pPr>
            <a:r>
              <a:rPr lang="en-US" dirty="0"/>
              <a:t>Day 2 – Tuesday 1 March </a:t>
            </a:r>
            <a:r>
              <a:rPr lang="en-US" dirty="0" smtClean="0"/>
              <a:t>2011</a:t>
            </a:r>
          </a:p>
          <a:p>
            <a:pPr marL="0" indent="0">
              <a:buNone/>
            </a:pPr>
            <a:endParaRPr lang="en-US" dirty="0"/>
          </a:p>
          <a:p>
            <a:r>
              <a:rPr lang="en-US" dirty="0" smtClean="0"/>
              <a:t>Jacob </a:t>
            </a:r>
            <a:r>
              <a:rPr lang="en-US" dirty="0" err="1"/>
              <a:t>Bekenstein</a:t>
            </a:r>
            <a:r>
              <a:rPr lang="en-US" dirty="0"/>
              <a:t>, </a:t>
            </a:r>
            <a:r>
              <a:rPr lang="en-US" dirty="0" smtClean="0"/>
              <a:t>Jerusalem: Tensor-vector-scalar </a:t>
            </a:r>
            <a:r>
              <a:rPr lang="en-US" dirty="0"/>
              <a:t>modified gravity: from small scale to cosmology</a:t>
            </a:r>
          </a:p>
          <a:p>
            <a:r>
              <a:rPr lang="en-US" dirty="0" smtClean="0"/>
              <a:t>Glenn </a:t>
            </a:r>
            <a:r>
              <a:rPr lang="en-US" dirty="0" err="1"/>
              <a:t>Starkman</a:t>
            </a:r>
            <a:r>
              <a:rPr lang="en-US" dirty="0"/>
              <a:t>, Case Western Reserve </a:t>
            </a:r>
            <a:r>
              <a:rPr lang="en-US" dirty="0" smtClean="0"/>
              <a:t>University: Modifying </a:t>
            </a:r>
            <a:r>
              <a:rPr lang="en-US" dirty="0"/>
              <a:t>gravity: you can't always get what you want</a:t>
            </a:r>
          </a:p>
          <a:p>
            <a:r>
              <a:rPr lang="en-US" dirty="0" smtClean="0"/>
              <a:t>Roy </a:t>
            </a:r>
            <a:r>
              <a:rPr lang="en-US" dirty="0" err="1"/>
              <a:t>Maartens</a:t>
            </a:r>
            <a:r>
              <a:rPr lang="en-US" dirty="0"/>
              <a:t>, University of Western </a:t>
            </a:r>
            <a:r>
              <a:rPr lang="en-US" dirty="0" smtClean="0"/>
              <a:t>Cape: Is </a:t>
            </a:r>
            <a:r>
              <a:rPr lang="en-US" dirty="0"/>
              <a:t>the universe homogeneous?</a:t>
            </a:r>
          </a:p>
          <a:p>
            <a:r>
              <a:rPr lang="en-US" dirty="0" err="1" smtClean="0"/>
              <a:t>Pengjie</a:t>
            </a:r>
            <a:r>
              <a:rPr lang="en-US" dirty="0" smtClean="0"/>
              <a:t> </a:t>
            </a:r>
            <a:r>
              <a:rPr lang="en-US" dirty="0"/>
              <a:t>Zhang, Shanghai </a:t>
            </a:r>
            <a:r>
              <a:rPr lang="en-US" dirty="0" smtClean="0"/>
              <a:t>: Confirmation </a:t>
            </a:r>
            <a:r>
              <a:rPr lang="en-US" dirty="0"/>
              <a:t>of the Copernican principle at </a:t>
            </a:r>
            <a:r>
              <a:rPr lang="en-US" dirty="0" err="1"/>
              <a:t>Gpc</a:t>
            </a:r>
            <a:r>
              <a:rPr lang="en-US" dirty="0"/>
              <a:t> radial scale and above</a:t>
            </a:r>
          </a:p>
          <a:p>
            <a:r>
              <a:rPr lang="en-US" dirty="0" err="1" smtClean="0"/>
              <a:t>Bhuvnesh</a:t>
            </a:r>
            <a:r>
              <a:rPr lang="en-US" dirty="0" smtClean="0"/>
              <a:t> </a:t>
            </a:r>
            <a:r>
              <a:rPr lang="en-US" dirty="0"/>
              <a:t>Jain, University of </a:t>
            </a:r>
            <a:r>
              <a:rPr lang="en-US" dirty="0" smtClean="0"/>
              <a:t>Pennsylvania: Cosmological </a:t>
            </a:r>
            <a:r>
              <a:rPr lang="en-US" dirty="0"/>
              <a:t>tests with upcoming lensing and spectroscopic surveys</a:t>
            </a:r>
          </a:p>
          <a:p>
            <a:r>
              <a:rPr lang="en-US" dirty="0" smtClean="0"/>
              <a:t>Robert </a:t>
            </a:r>
            <a:r>
              <a:rPr lang="en-US" dirty="0"/>
              <a:t>Caldwell, Dartmouth </a:t>
            </a:r>
            <a:r>
              <a:rPr lang="en-US" dirty="0" smtClean="0"/>
              <a:t>College: A </a:t>
            </a:r>
            <a:r>
              <a:rPr lang="en-US" dirty="0"/>
              <a:t>gravitational puzzle</a:t>
            </a:r>
          </a:p>
        </p:txBody>
      </p:sp>
    </p:spTree>
    <p:extLst>
      <p:ext uri="{BB962C8B-B14F-4D97-AF65-F5344CB8AC3E}">
        <p14:creationId xmlns:p14="http://schemas.microsoft.com/office/powerpoint/2010/main" val="3588516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6482"/>
          </a:xfrm>
        </p:spPr>
        <p:txBody>
          <a:bodyPr/>
          <a:lstStyle/>
          <a:p>
            <a:r>
              <a:rPr lang="en-US" sz="2800" dirty="0" smtClean="0"/>
              <a:t>The major events in the relation of  GR to cosmology</a:t>
            </a:r>
            <a:endParaRPr lang="en-US" sz="2800" dirty="0"/>
          </a:p>
        </p:txBody>
      </p:sp>
      <p:sp>
        <p:nvSpPr>
          <p:cNvPr id="3" name="Content Placeholder 2"/>
          <p:cNvSpPr>
            <a:spLocks noGrp="1"/>
          </p:cNvSpPr>
          <p:nvPr>
            <p:ph idx="1"/>
          </p:nvPr>
        </p:nvSpPr>
        <p:spPr>
          <a:xfrm>
            <a:off x="1103312" y="1473200"/>
            <a:ext cx="10001568" cy="4775199"/>
          </a:xfrm>
        </p:spPr>
        <p:txBody>
          <a:bodyPr>
            <a:normAutofit/>
          </a:bodyPr>
          <a:lstStyle/>
          <a:p>
            <a:pPr marL="457200" indent="-457200">
              <a:buFont typeface="+mj-lt"/>
              <a:buAutoNum type="arabicPeriod"/>
            </a:pPr>
            <a:r>
              <a:rPr lang="en-US" sz="2800" b="1" dirty="0" smtClean="0">
                <a:solidFill>
                  <a:srgbClr val="FFFF00"/>
                </a:solidFill>
              </a:rPr>
              <a:t>Einstein   1917:  GR gives cosmological model</a:t>
            </a:r>
          </a:p>
          <a:p>
            <a:pPr marL="457200" indent="-457200">
              <a:buFont typeface="+mj-lt"/>
              <a:buAutoNum type="arabicPeriod"/>
            </a:pPr>
            <a:r>
              <a:rPr lang="en-US" sz="2800" b="1" dirty="0" smtClean="0">
                <a:solidFill>
                  <a:srgbClr val="FFFF00"/>
                </a:solidFill>
              </a:rPr>
              <a:t>Lemaitre  1927: expanding </a:t>
            </a:r>
            <a:r>
              <a:rPr lang="en-US" sz="2800" b="1" dirty="0" smtClean="0">
                <a:solidFill>
                  <a:srgbClr val="FFFF00"/>
                </a:solidFill>
              </a:rPr>
              <a:t>universe cosmology</a:t>
            </a:r>
            <a:endParaRPr lang="en-US" sz="2800" b="1" dirty="0" smtClean="0">
              <a:solidFill>
                <a:srgbClr val="FFFF00"/>
              </a:solidFill>
            </a:endParaRPr>
          </a:p>
          <a:p>
            <a:pPr marL="457200" indent="-457200">
              <a:buFont typeface="+mj-lt"/>
              <a:buAutoNum type="arabicPeriod"/>
            </a:pPr>
            <a:r>
              <a:rPr lang="en-US" sz="2800" b="1" dirty="0" err="1" smtClean="0">
                <a:solidFill>
                  <a:srgbClr val="FFFF00"/>
                </a:solidFill>
              </a:rPr>
              <a:t>Lifshitz</a:t>
            </a:r>
            <a:r>
              <a:rPr lang="en-US" sz="2800" b="1" dirty="0" smtClean="0">
                <a:solidFill>
                  <a:srgbClr val="FFFF00"/>
                </a:solidFill>
              </a:rPr>
              <a:t> 1946: perturbations of expanding universe</a:t>
            </a:r>
          </a:p>
          <a:p>
            <a:pPr marL="457200" indent="-457200">
              <a:buFont typeface="+mj-lt"/>
              <a:buAutoNum type="arabicPeriod"/>
            </a:pPr>
            <a:r>
              <a:rPr lang="en-US" sz="2800" b="1" dirty="0" err="1" smtClean="0">
                <a:solidFill>
                  <a:srgbClr val="FFFF00"/>
                </a:solidFill>
              </a:rPr>
              <a:t>Sandage</a:t>
            </a:r>
            <a:r>
              <a:rPr lang="en-US" sz="2800" b="1" dirty="0" smtClean="0">
                <a:solidFill>
                  <a:srgbClr val="FFFF00"/>
                </a:solidFill>
              </a:rPr>
              <a:t> 1961:  systematic observational tests</a:t>
            </a:r>
          </a:p>
          <a:p>
            <a:pPr marL="457200" indent="-457200">
              <a:buFont typeface="+mj-lt"/>
              <a:buAutoNum type="arabicPeriod"/>
            </a:pPr>
            <a:r>
              <a:rPr lang="en-US" sz="2800" b="1" dirty="0" smtClean="0">
                <a:solidFill>
                  <a:srgbClr val="FFFF00"/>
                </a:solidFill>
              </a:rPr>
              <a:t>Sachs and Wolfe 1967: CMB perturbations</a:t>
            </a:r>
          </a:p>
          <a:p>
            <a:pPr marL="457200" indent="-457200">
              <a:buFont typeface="+mj-lt"/>
              <a:buAutoNum type="arabicPeriod"/>
            </a:pPr>
            <a:r>
              <a:rPr lang="en-US" sz="2800" b="1" dirty="0" err="1" smtClean="0">
                <a:solidFill>
                  <a:srgbClr val="FFFF00"/>
                </a:solidFill>
              </a:rPr>
              <a:t>Guth</a:t>
            </a:r>
            <a:r>
              <a:rPr lang="en-US" sz="2800" b="1" dirty="0" smtClean="0">
                <a:solidFill>
                  <a:srgbClr val="FFFF00"/>
                </a:solidFill>
              </a:rPr>
              <a:t> 1980: inflationary universe</a:t>
            </a:r>
          </a:p>
          <a:p>
            <a:pPr marL="457200" indent="-457200">
              <a:buFont typeface="+mj-lt"/>
              <a:buAutoNum type="arabicPeriod"/>
            </a:pPr>
            <a:r>
              <a:rPr lang="en-US" sz="2800" b="1" dirty="0" err="1" smtClean="0">
                <a:solidFill>
                  <a:srgbClr val="FFFF00"/>
                </a:solidFill>
              </a:rPr>
              <a:t>Mukhanov</a:t>
            </a:r>
            <a:r>
              <a:rPr lang="en-US" sz="2800" b="1" dirty="0" smtClean="0">
                <a:solidFill>
                  <a:srgbClr val="FFFF00"/>
                </a:solidFill>
              </a:rPr>
              <a:t> and </a:t>
            </a:r>
            <a:r>
              <a:rPr lang="en-US" sz="2800" b="1" dirty="0" err="1" smtClean="0">
                <a:solidFill>
                  <a:srgbClr val="FFFF00"/>
                </a:solidFill>
              </a:rPr>
              <a:t>Chibisov</a:t>
            </a:r>
            <a:r>
              <a:rPr lang="en-US" sz="2800" b="1" dirty="0" smtClean="0">
                <a:solidFill>
                  <a:srgbClr val="FFFF00"/>
                </a:solidFill>
              </a:rPr>
              <a:t> 1981: inflationary fluctuations </a:t>
            </a:r>
            <a:endParaRPr lang="en-US" sz="2800" b="1" dirty="0">
              <a:solidFill>
                <a:srgbClr val="FFFF00"/>
              </a:solidFill>
            </a:endParaRPr>
          </a:p>
        </p:txBody>
      </p:sp>
    </p:spTree>
    <p:extLst>
      <p:ext uri="{BB962C8B-B14F-4D97-AF65-F5344CB8AC3E}">
        <p14:creationId xmlns:p14="http://schemas.microsoft.com/office/powerpoint/2010/main" val="403360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802042" y="637096"/>
            <a:ext cx="3280486" cy="4757864"/>
          </a:xfrm>
        </p:spPr>
        <p:txBody>
          <a:bodyPr/>
          <a:lstStyle/>
          <a:p>
            <a:r>
              <a:rPr lang="en-US" sz="2000" dirty="0"/>
              <a:t>Over the next five years, a number of vast astronomical surveys of the galaxy distribution are underway, such as Dark Energy Survey (DES, 2012-2017), extended Baryon Oscillation Spectroscopic Survey (</a:t>
            </a:r>
            <a:r>
              <a:rPr lang="en-US" sz="2000" dirty="0" err="1"/>
              <a:t>eBOSS</a:t>
            </a:r>
            <a:r>
              <a:rPr lang="en-US" sz="2000" dirty="0"/>
              <a:t>, 2014-) and Mapping Nearby Galaxies at APO (</a:t>
            </a:r>
            <a:r>
              <a:rPr lang="en-US" sz="2000" dirty="0" err="1"/>
              <a:t>MaNGA</a:t>
            </a:r>
            <a:r>
              <a:rPr lang="en-US" sz="2000" dirty="0"/>
              <a:t>, 2014-). Future surveys such as ESA’s Euclid mission provide an opportunity to perform ultimate tests of gravity on the largest scales in our Universe</a:t>
            </a:r>
            <a:endParaRPr lang="en-US" sz="2000" dirty="0"/>
          </a:p>
        </p:txBody>
      </p:sp>
      <p:sp>
        <p:nvSpPr>
          <p:cNvPr id="3" name="Content Placeholder 2"/>
          <p:cNvSpPr>
            <a:spLocks noGrp="1"/>
          </p:cNvSpPr>
          <p:nvPr>
            <p:ph idx="1"/>
          </p:nvPr>
        </p:nvSpPr>
        <p:spPr>
          <a:xfrm>
            <a:off x="411481" y="365760"/>
            <a:ext cx="3136391" cy="5084064"/>
          </a:xfrm>
        </p:spPr>
        <p:txBody>
          <a:bodyPr>
            <a:normAutofit fontScale="85000" lnSpcReduction="10000"/>
          </a:bodyPr>
          <a:lstStyle/>
          <a:p>
            <a:r>
              <a:rPr lang="en-US" b="1" dirty="0" smtClean="0"/>
              <a:t>Tests </a:t>
            </a:r>
            <a:r>
              <a:rPr lang="en-US" b="1" dirty="0"/>
              <a:t>of General Relativity on various</a:t>
            </a:r>
            <a:r>
              <a:rPr lang="en-US" dirty="0"/>
              <a:t/>
            </a:r>
            <a:br>
              <a:rPr lang="en-US" dirty="0"/>
            </a:br>
            <a:r>
              <a:rPr lang="en-US" b="1" dirty="0"/>
              <a:t>scales. The vertical axis is the </a:t>
            </a:r>
            <a:r>
              <a:rPr lang="en-US" b="1" dirty="0" err="1"/>
              <a:t>spacetime</a:t>
            </a:r>
            <a:r>
              <a:rPr lang="en-US" dirty="0"/>
              <a:t/>
            </a:r>
            <a:br>
              <a:rPr lang="en-US" dirty="0"/>
            </a:br>
            <a:r>
              <a:rPr lang="en-US" b="1" dirty="0"/>
              <a:t>curvature and the horizontal axis is the</a:t>
            </a:r>
            <a:r>
              <a:rPr lang="en-US" dirty="0"/>
              <a:t/>
            </a:r>
            <a:br>
              <a:rPr lang="en-US" dirty="0"/>
            </a:br>
            <a:r>
              <a:rPr lang="en-US" b="1" dirty="0"/>
              <a:t>gravitational potential. The blue dotted lines</a:t>
            </a:r>
            <a:r>
              <a:rPr lang="en-US" dirty="0"/>
              <a:t/>
            </a:r>
            <a:br>
              <a:rPr lang="en-US" dirty="0"/>
            </a:br>
            <a:r>
              <a:rPr lang="en-US" b="1" dirty="0"/>
              <a:t>indicate typical length scales. </a:t>
            </a:r>
            <a:endParaRPr lang="en-US" b="1" dirty="0" smtClean="0"/>
          </a:p>
          <a:p>
            <a:r>
              <a:rPr lang="en-US" b="1" dirty="0" smtClean="0"/>
              <a:t>GR </a:t>
            </a:r>
            <a:r>
              <a:rPr lang="en-US" b="1" dirty="0"/>
              <a:t>is well tested at</a:t>
            </a:r>
            <a:r>
              <a:rPr lang="en-US" dirty="0"/>
              <a:t/>
            </a:r>
            <a:br>
              <a:rPr lang="en-US" dirty="0"/>
            </a:br>
            <a:r>
              <a:rPr lang="en-US" b="1" dirty="0"/>
              <a:t>solar system scales and also by binary pulsars</a:t>
            </a:r>
            <a:r>
              <a:rPr lang="en-US" dirty="0"/>
              <a:t/>
            </a:r>
            <a:br>
              <a:rPr lang="en-US" dirty="0"/>
            </a:br>
            <a:r>
              <a:rPr lang="en-US" b="1" dirty="0"/>
              <a:t>(within the purple box). However, outside this</a:t>
            </a:r>
            <a:r>
              <a:rPr lang="en-US" dirty="0"/>
              <a:t/>
            </a:r>
            <a:br>
              <a:rPr lang="en-US" dirty="0"/>
            </a:br>
            <a:r>
              <a:rPr lang="en-US" b="1" dirty="0"/>
              <a:t>region, gravity is not tested by conventional</a:t>
            </a:r>
            <a:r>
              <a:rPr lang="en-US" dirty="0"/>
              <a:t/>
            </a:r>
            <a:br>
              <a:rPr lang="en-US" dirty="0"/>
            </a:br>
            <a:r>
              <a:rPr lang="en-US" b="1" dirty="0"/>
              <a:t>methods</a:t>
            </a:r>
            <a:r>
              <a:rPr lang="en-US" b="1" dirty="0" smtClean="0"/>
              <a:t>.</a:t>
            </a:r>
            <a:endParaRPr lang="en-US" b="1" dirty="0"/>
          </a:p>
          <a:p>
            <a:r>
              <a:rPr lang="en-US" b="1" dirty="0"/>
              <a:t>Modified from</a:t>
            </a:r>
            <a:r>
              <a:rPr lang="en-US" dirty="0"/>
              <a:t/>
            </a:r>
            <a:br>
              <a:rPr lang="en-US" dirty="0"/>
            </a:br>
            <a:r>
              <a:rPr lang="en-US" b="1" dirty="0" err="1"/>
              <a:t>Psaltis</a:t>
            </a:r>
            <a:r>
              <a:rPr lang="en-US" b="1" dirty="0"/>
              <a:t> arXiv:0806.1531.</a:t>
            </a:r>
            <a:endParaRPr lang="en-US" dirty="0"/>
          </a:p>
        </p:txBody>
      </p:sp>
      <p:pic>
        <p:nvPicPr>
          <p:cNvPr id="1026" name="Picture 2" descr="http://www.icg.port.ac.uk/wp-content/uploads/2014/01/modgra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12" y="612648"/>
            <a:ext cx="3822789" cy="3721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0624" y="5907024"/>
            <a:ext cx="6518131" cy="369332"/>
          </a:xfrm>
          <a:prstGeom prst="rect">
            <a:avLst/>
          </a:prstGeom>
          <a:noFill/>
        </p:spPr>
        <p:txBody>
          <a:bodyPr wrap="none" rtlCol="0">
            <a:spAutoFit/>
          </a:bodyPr>
          <a:lstStyle/>
          <a:p>
            <a:r>
              <a:rPr lang="en-US" dirty="0"/>
              <a:t>http://www.icg.port.ac.uk/cosmological-tests-of-gravity/</a:t>
            </a:r>
          </a:p>
        </p:txBody>
      </p:sp>
    </p:spTree>
    <p:extLst>
      <p:ext uri="{BB962C8B-B14F-4D97-AF65-F5344CB8AC3E}">
        <p14:creationId xmlns:p14="http://schemas.microsoft.com/office/powerpoint/2010/main" val="3826126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676400" y="762000"/>
            <a:ext cx="8763000" cy="3505200"/>
          </a:xfrm>
        </p:spPr>
        <p:txBody>
          <a:bodyPr/>
          <a:lstStyle/>
          <a:p>
            <a:pPr eaLnBrk="1" hangingPunct="1"/>
            <a:r>
              <a:rPr lang="en-US" altLang="en-US" sz="2400">
                <a:solidFill>
                  <a:schemeClr val="bg1"/>
                </a:solidFill>
              </a:rPr>
              <a:t/>
            </a:r>
            <a:br>
              <a:rPr lang="en-US" altLang="en-US" sz="2400">
                <a:solidFill>
                  <a:schemeClr val="bg1"/>
                </a:solidFill>
              </a:rPr>
            </a:br>
            <a:endParaRPr lang="en-US" altLang="en-US" sz="2400">
              <a:solidFill>
                <a:schemeClr val="bg1"/>
              </a:solidFill>
            </a:endParaRPr>
          </a:p>
        </p:txBody>
      </p:sp>
      <p:sp>
        <p:nvSpPr>
          <p:cNvPr id="24579" name="AutoShape 3"/>
          <p:cNvSpPr>
            <a:spLocks noChangeArrowheads="1"/>
          </p:cNvSpPr>
          <p:nvPr/>
        </p:nvSpPr>
        <p:spPr bwMode="auto">
          <a:xfrm>
            <a:off x="2438400" y="4114800"/>
            <a:ext cx="6400800" cy="914400"/>
          </a:xfrm>
          <a:prstGeom prst="parallelogram">
            <a:avLst>
              <a:gd name="adj" fmla="val 17500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4580" name="AutoShape 4"/>
          <p:cNvSpPr>
            <a:spLocks noChangeArrowheads="1"/>
          </p:cNvSpPr>
          <p:nvPr/>
        </p:nvSpPr>
        <p:spPr bwMode="auto">
          <a:xfrm>
            <a:off x="2406650" y="4800600"/>
            <a:ext cx="6400800" cy="914400"/>
          </a:xfrm>
          <a:prstGeom prst="parallelogram">
            <a:avLst>
              <a:gd name="adj" fmla="val 175000"/>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4581" name="Line 5"/>
          <p:cNvSpPr>
            <a:spLocks noChangeShapeType="1"/>
          </p:cNvSpPr>
          <p:nvPr/>
        </p:nvSpPr>
        <p:spPr bwMode="auto">
          <a:xfrm>
            <a:off x="2438400" y="5026025"/>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a:off x="7239000" y="50292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8823325" y="41148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4038600" y="4219575"/>
            <a:ext cx="0" cy="685800"/>
          </a:xfrm>
          <a:prstGeom prst="line">
            <a:avLst/>
          </a:prstGeom>
          <a:noFill/>
          <a:ln w="9525">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Oval 9"/>
          <p:cNvSpPr>
            <a:spLocks noChangeArrowheads="1"/>
          </p:cNvSpPr>
          <p:nvPr/>
        </p:nvSpPr>
        <p:spPr bwMode="auto">
          <a:xfrm>
            <a:off x="3962400" y="4267200"/>
            <a:ext cx="3810000" cy="457200"/>
          </a:xfrm>
          <a:prstGeom prst="ellipse">
            <a:avLst/>
          </a:pr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ZA" altLang="en-US"/>
          </a:p>
        </p:txBody>
      </p:sp>
      <p:sp>
        <p:nvSpPr>
          <p:cNvPr id="24586" name="Line 12"/>
          <p:cNvSpPr>
            <a:spLocks noChangeShapeType="1"/>
          </p:cNvSpPr>
          <p:nvPr/>
        </p:nvSpPr>
        <p:spPr bwMode="auto">
          <a:xfrm flipH="1">
            <a:off x="3962400" y="1552575"/>
            <a:ext cx="1981200" cy="28956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3"/>
          <p:cNvSpPr>
            <a:spLocks noChangeShapeType="1"/>
          </p:cNvSpPr>
          <p:nvPr/>
        </p:nvSpPr>
        <p:spPr bwMode="auto">
          <a:xfrm>
            <a:off x="5943600" y="1524000"/>
            <a:ext cx="1828800" cy="2971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4"/>
          <p:cNvSpPr>
            <a:spLocks noChangeShapeType="1"/>
          </p:cNvSpPr>
          <p:nvPr/>
        </p:nvSpPr>
        <p:spPr bwMode="auto">
          <a:xfrm>
            <a:off x="5943600" y="990600"/>
            <a:ext cx="0" cy="4267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5" name="Line 15"/>
          <p:cNvSpPr>
            <a:spLocks noChangeShapeType="1"/>
          </p:cNvSpPr>
          <p:nvPr/>
        </p:nvSpPr>
        <p:spPr bwMode="auto">
          <a:xfrm flipH="1">
            <a:off x="5941188" y="1403351"/>
            <a:ext cx="1219200" cy="201358"/>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6" name="Text Box 16"/>
          <p:cNvSpPr txBox="1">
            <a:spLocks noChangeArrowheads="1"/>
          </p:cNvSpPr>
          <p:nvPr/>
        </p:nvSpPr>
        <p:spPr bwMode="auto">
          <a:xfrm>
            <a:off x="7162801" y="1024129"/>
            <a:ext cx="1492716" cy="646331"/>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smtClean="0"/>
              <a:t>Matter </a:t>
            </a:r>
            <a:r>
              <a:rPr lang="en-US" altLang="en-US" dirty="0"/>
              <a:t>here  </a:t>
            </a:r>
          </a:p>
          <a:p>
            <a:pPr algn="l" eaLnBrk="1" hangingPunct="1"/>
            <a:r>
              <a:rPr lang="en-US" altLang="en-US" dirty="0"/>
              <a:t>and now</a:t>
            </a:r>
          </a:p>
        </p:txBody>
      </p:sp>
      <p:sp>
        <p:nvSpPr>
          <p:cNvPr id="24594" name="Line 22"/>
          <p:cNvSpPr>
            <a:spLocks noChangeShapeType="1"/>
          </p:cNvSpPr>
          <p:nvPr/>
        </p:nvSpPr>
        <p:spPr bwMode="auto">
          <a:xfrm>
            <a:off x="5943600" y="45720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23"/>
          <p:cNvSpPr>
            <a:spLocks noChangeShapeType="1"/>
          </p:cNvSpPr>
          <p:nvPr/>
        </p:nvSpPr>
        <p:spPr bwMode="auto">
          <a:xfrm>
            <a:off x="7086600" y="4572000"/>
            <a:ext cx="0" cy="6858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4" name="Text Box 24"/>
          <p:cNvSpPr txBox="1">
            <a:spLocks noChangeArrowheads="1"/>
          </p:cNvSpPr>
          <p:nvPr/>
        </p:nvSpPr>
        <p:spPr bwMode="auto">
          <a:xfrm>
            <a:off x="8560586" y="2593586"/>
            <a:ext cx="1967205" cy="369332"/>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smtClean="0"/>
              <a:t>Physical Horizon </a:t>
            </a:r>
            <a:endParaRPr lang="en-US" altLang="en-US" dirty="0"/>
          </a:p>
        </p:txBody>
      </p:sp>
      <p:sp>
        <p:nvSpPr>
          <p:cNvPr id="189466" name="Line 26"/>
          <p:cNvSpPr>
            <a:spLocks noChangeShapeType="1"/>
          </p:cNvSpPr>
          <p:nvPr/>
        </p:nvSpPr>
        <p:spPr bwMode="auto">
          <a:xfrm flipH="1" flipV="1">
            <a:off x="6283832" y="2718816"/>
            <a:ext cx="2311527" cy="45458"/>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
          <p:cNvSpPr txBox="1">
            <a:spLocks noChangeArrowheads="1"/>
          </p:cNvSpPr>
          <p:nvPr/>
        </p:nvSpPr>
        <p:spPr>
          <a:xfrm>
            <a:off x="555585" y="221185"/>
            <a:ext cx="9972206"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smtClean="0">
                <a:solidFill>
                  <a:srgbClr val="FFFF00"/>
                </a:solidFill>
              </a:rPr>
              <a:t>Addendum 1:  Effective domain of dependence</a:t>
            </a:r>
            <a:endParaRPr lang="en-US" altLang="en-US" sz="3200" dirty="0" smtClean="0">
              <a:solidFill>
                <a:srgbClr val="FFFF00"/>
              </a:solidFill>
            </a:endParaRPr>
          </a:p>
        </p:txBody>
      </p:sp>
      <p:sp>
        <p:nvSpPr>
          <p:cNvPr id="26" name="Line 14"/>
          <p:cNvSpPr>
            <a:spLocks noChangeShapeType="1"/>
          </p:cNvSpPr>
          <p:nvPr/>
        </p:nvSpPr>
        <p:spPr bwMode="auto">
          <a:xfrm flipH="1">
            <a:off x="5620514" y="1584325"/>
            <a:ext cx="320674" cy="2987676"/>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4"/>
          <p:cNvSpPr>
            <a:spLocks noChangeShapeType="1"/>
          </p:cNvSpPr>
          <p:nvPr/>
        </p:nvSpPr>
        <p:spPr bwMode="auto">
          <a:xfrm>
            <a:off x="5972938" y="1622807"/>
            <a:ext cx="281558" cy="2863849"/>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Oval 1"/>
          <p:cNvSpPr/>
          <p:nvPr/>
        </p:nvSpPr>
        <p:spPr>
          <a:xfrm>
            <a:off x="5632705" y="4352544"/>
            <a:ext cx="673607" cy="181737"/>
          </a:xfrm>
          <a:prstGeom prst="ellipse">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24"/>
          <p:cNvSpPr txBox="1">
            <a:spLocks noChangeArrowheads="1"/>
          </p:cNvSpPr>
          <p:nvPr/>
        </p:nvSpPr>
        <p:spPr bwMode="auto">
          <a:xfrm>
            <a:off x="922298" y="5836658"/>
            <a:ext cx="8756564" cy="646331"/>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dirty="0" smtClean="0"/>
              <a:t>The part of the universe that actually affects us is a </a:t>
            </a:r>
            <a:r>
              <a:rPr lang="en-US" altLang="en-US" dirty="0" err="1" smtClean="0"/>
              <a:t>comoving</a:t>
            </a:r>
            <a:r>
              <a:rPr lang="en-US" altLang="en-US" dirty="0" smtClean="0"/>
              <a:t> sphere of  </a:t>
            </a:r>
            <a:r>
              <a:rPr lang="en-US" altLang="en-US" dirty="0" err="1" smtClean="0"/>
              <a:t>R</a:t>
            </a:r>
            <a:r>
              <a:rPr lang="en-US" altLang="en-US" baseline="-25000" dirty="0" err="1" smtClean="0"/>
              <a:t>ph</a:t>
            </a:r>
            <a:r>
              <a:rPr lang="en-US" altLang="en-US" dirty="0" smtClean="0"/>
              <a:t> = 1Mpc</a:t>
            </a:r>
          </a:p>
          <a:p>
            <a:pPr algn="l" eaLnBrk="1" hangingPunct="1"/>
            <a:r>
              <a:rPr lang="en-US" altLang="en-US" dirty="0" smtClean="0"/>
              <a:t>[Ellis and </a:t>
            </a:r>
            <a:r>
              <a:rPr lang="en-US" altLang="en-US" dirty="0" err="1" smtClean="0"/>
              <a:t>Stoeger</a:t>
            </a:r>
            <a:r>
              <a:rPr lang="en-US" altLang="en-US" dirty="0" smtClean="0"/>
              <a:t>: </a:t>
            </a:r>
            <a:r>
              <a:rPr lang="en-US" altLang="en-US" dirty="0" err="1" smtClean="0"/>
              <a:t>arXiv</a:t>
            </a:r>
            <a:r>
              <a:rPr lang="en-US" altLang="en-US" dirty="0" smtClean="0"/>
              <a:t> 101.4572] All outside is irrelevant.</a:t>
            </a:r>
            <a:endParaRPr lang="en-US" altLang="en-US" dirty="0"/>
          </a:p>
        </p:txBody>
      </p:sp>
      <p:sp>
        <p:nvSpPr>
          <p:cNvPr id="30" name="Line 14"/>
          <p:cNvSpPr>
            <a:spLocks noChangeShapeType="1"/>
          </p:cNvSpPr>
          <p:nvPr/>
        </p:nvSpPr>
        <p:spPr bwMode="auto">
          <a:xfrm>
            <a:off x="5638800" y="1143000"/>
            <a:ext cx="0" cy="4267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4"/>
          <p:cNvSpPr>
            <a:spLocks noChangeShapeType="1"/>
          </p:cNvSpPr>
          <p:nvPr/>
        </p:nvSpPr>
        <p:spPr bwMode="auto">
          <a:xfrm>
            <a:off x="6297168" y="1143000"/>
            <a:ext cx="0" cy="42672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Oval 31"/>
          <p:cNvSpPr/>
          <p:nvPr/>
        </p:nvSpPr>
        <p:spPr>
          <a:xfrm>
            <a:off x="5647945" y="1533144"/>
            <a:ext cx="673607" cy="18173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343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94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4" grpId="0" animBg="1"/>
      <p:bldP spid="189466" grpId="0" animBg="1"/>
      <p:bldP spid="26" grpId="0" animBg="1"/>
      <p:bldP spid="27" grpId="0" animBg="1"/>
      <p:bldP spid="2" grpId="0" animBg="1"/>
      <p:bldP spid="29" grpId="0" animBg="1"/>
      <p:bldP spid="30" grpId="0" animBg="1"/>
      <p:bldP spid="31"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853440" y="243840"/>
            <a:ext cx="7772400" cy="1143000"/>
          </a:xfrm>
        </p:spPr>
        <p:txBody>
          <a:bodyPr/>
          <a:lstStyle/>
          <a:p>
            <a:pPr eaLnBrk="1" hangingPunct="1"/>
            <a:r>
              <a:rPr lang="en-US" altLang="en-US" sz="3200" dirty="0" smtClean="0">
                <a:solidFill>
                  <a:srgbClr val="FFFF00"/>
                </a:solidFill>
              </a:rPr>
              <a:t>Addendum 2: The key unsolved issue</a:t>
            </a:r>
            <a:endParaRPr lang="en-US" altLang="en-US" sz="3200" dirty="0" smtClean="0">
              <a:solidFill>
                <a:srgbClr val="FFFF00"/>
              </a:solidFill>
            </a:endParaRPr>
          </a:p>
        </p:txBody>
      </p:sp>
      <p:pic>
        <p:nvPicPr>
          <p:cNvPr id="71685" name="Picture 5" descr="big ba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08481" y="1298775"/>
            <a:ext cx="6858000" cy="453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1332" name="Text Box 4"/>
          <p:cNvSpPr txBox="1">
            <a:spLocks noChangeArrowheads="1"/>
          </p:cNvSpPr>
          <p:nvPr/>
        </p:nvSpPr>
        <p:spPr bwMode="auto">
          <a:xfrm>
            <a:off x="1051560" y="6111240"/>
            <a:ext cx="29260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smtClean="0">
                <a:solidFill>
                  <a:srgbClr val="FFFF00"/>
                </a:solidFill>
                <a:latin typeface="Times New Roman" pitchFamily="18" charset="0"/>
              </a:rPr>
              <a:t>1. </a:t>
            </a:r>
            <a:r>
              <a:rPr lang="en-US" altLang="en-US" sz="2400" dirty="0" err="1" smtClean="0">
                <a:solidFill>
                  <a:srgbClr val="FFFF00"/>
                </a:solidFill>
                <a:latin typeface="Times New Roman" pitchFamily="18" charset="0"/>
              </a:rPr>
              <a:t>Decoherence</a:t>
            </a:r>
            <a:r>
              <a:rPr lang="en-US" altLang="en-US" sz="2400" dirty="0" smtClean="0">
                <a:solidFill>
                  <a:srgbClr val="FFFF00"/>
                </a:solidFill>
                <a:latin typeface="Times New Roman" pitchFamily="18" charset="0"/>
              </a:rPr>
              <a:t>? no</a:t>
            </a:r>
            <a:endParaRPr lang="en-US" altLang="en-US" sz="2400" dirty="0">
              <a:solidFill>
                <a:srgbClr val="FFFF00"/>
              </a:solidFill>
              <a:latin typeface="Times New Roman" pitchFamily="18" charset="0"/>
            </a:endParaRPr>
          </a:p>
        </p:txBody>
      </p:sp>
      <p:sp>
        <p:nvSpPr>
          <p:cNvPr id="611334" name="Text Box 6"/>
          <p:cNvSpPr txBox="1">
            <a:spLocks noChangeArrowheads="1"/>
          </p:cNvSpPr>
          <p:nvPr/>
        </p:nvSpPr>
        <p:spPr bwMode="auto">
          <a:xfrm>
            <a:off x="526670" y="5264913"/>
            <a:ext cx="3065463" cy="466725"/>
          </a:xfrm>
          <a:prstGeom prst="rect">
            <a:avLst/>
          </a:prstGeom>
          <a:solidFill>
            <a:srgbClr val="FFFF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400" b="1" dirty="0">
                <a:solidFill>
                  <a:srgbClr val="800000"/>
                </a:solidFill>
                <a:latin typeface="Times New Roman" pitchFamily="18" charset="0"/>
              </a:rPr>
              <a:t>Quantum fluctuations</a:t>
            </a:r>
          </a:p>
        </p:txBody>
      </p:sp>
      <p:sp>
        <p:nvSpPr>
          <p:cNvPr id="611335" name="Line 7"/>
          <p:cNvSpPr>
            <a:spLocks noChangeShapeType="1"/>
          </p:cNvSpPr>
          <p:nvPr/>
        </p:nvSpPr>
        <p:spPr bwMode="auto">
          <a:xfrm flipV="1">
            <a:off x="3505200" y="3886200"/>
            <a:ext cx="381000" cy="13716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1336" name="Text Box 8"/>
          <p:cNvSpPr txBox="1">
            <a:spLocks noChangeArrowheads="1"/>
          </p:cNvSpPr>
          <p:nvPr/>
        </p:nvSpPr>
        <p:spPr bwMode="auto">
          <a:xfrm>
            <a:off x="4532376" y="5282312"/>
            <a:ext cx="3065263" cy="461665"/>
          </a:xfrm>
          <a:prstGeom prst="rect">
            <a:avLst/>
          </a:prstGeom>
          <a:solidFill>
            <a:srgbClr val="FFFF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sz="2400" b="1" dirty="0" smtClean="0">
                <a:solidFill>
                  <a:srgbClr val="800000"/>
                </a:solidFill>
                <a:latin typeface="Times New Roman" pitchFamily="18" charset="0"/>
              </a:rPr>
              <a:t>Classical Fluctuations</a:t>
            </a:r>
            <a:endParaRPr lang="en-ZA" altLang="en-US" sz="2400" b="1" dirty="0">
              <a:solidFill>
                <a:srgbClr val="800000"/>
              </a:solidFill>
              <a:latin typeface="Times New Roman" pitchFamily="18" charset="0"/>
            </a:endParaRPr>
          </a:p>
        </p:txBody>
      </p:sp>
      <p:sp>
        <p:nvSpPr>
          <p:cNvPr id="611337" name="Line 9"/>
          <p:cNvSpPr>
            <a:spLocks noChangeShapeType="1"/>
          </p:cNvSpPr>
          <p:nvPr/>
        </p:nvSpPr>
        <p:spPr bwMode="auto">
          <a:xfrm flipH="1" flipV="1">
            <a:off x="4133088" y="3886199"/>
            <a:ext cx="607743" cy="1378713"/>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1338" name="AutoShape 10"/>
          <p:cNvSpPr>
            <a:spLocks noChangeArrowheads="1"/>
          </p:cNvSpPr>
          <p:nvPr/>
        </p:nvSpPr>
        <p:spPr bwMode="auto">
          <a:xfrm>
            <a:off x="3624200" y="5272406"/>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Text Box 4"/>
          <p:cNvSpPr txBox="1">
            <a:spLocks noChangeArrowheads="1"/>
          </p:cNvSpPr>
          <p:nvPr/>
        </p:nvSpPr>
        <p:spPr bwMode="auto">
          <a:xfrm>
            <a:off x="3977640" y="6089904"/>
            <a:ext cx="3822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smtClean="0">
                <a:solidFill>
                  <a:srgbClr val="FFFF00"/>
                </a:solidFill>
                <a:latin typeface="Times New Roman" pitchFamily="18" charset="0"/>
              </a:rPr>
              <a:t>2. Collapse? (</a:t>
            </a:r>
            <a:r>
              <a:rPr lang="en-US" altLang="en-US" sz="2400" dirty="0" err="1" smtClean="0">
                <a:solidFill>
                  <a:srgbClr val="FFFF00"/>
                </a:solidFill>
                <a:latin typeface="Times New Roman" pitchFamily="18" charset="0"/>
              </a:rPr>
              <a:t>Sudarsky</a:t>
            </a:r>
            <a:r>
              <a:rPr lang="en-US" altLang="en-US" sz="2400" dirty="0" smtClean="0">
                <a:solidFill>
                  <a:srgbClr val="FFFF00"/>
                </a:solidFill>
                <a:latin typeface="Times New Roman" pitchFamily="18" charset="0"/>
              </a:rPr>
              <a:t> et al) </a:t>
            </a:r>
            <a:endParaRPr lang="en-US" altLang="en-US" sz="2400" dirty="0">
              <a:solidFill>
                <a:srgbClr val="FFFF00"/>
              </a:solidFill>
              <a:latin typeface="Times New Roman" pitchFamily="18" charset="0"/>
            </a:endParaRPr>
          </a:p>
        </p:txBody>
      </p:sp>
      <p:sp>
        <p:nvSpPr>
          <p:cNvPr id="12" name="Text Box 4"/>
          <p:cNvSpPr txBox="1">
            <a:spLocks noChangeArrowheads="1"/>
          </p:cNvSpPr>
          <p:nvPr/>
        </p:nvSpPr>
        <p:spPr bwMode="auto">
          <a:xfrm>
            <a:off x="7996428" y="6086856"/>
            <a:ext cx="3576828" cy="47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smtClean="0">
                <a:solidFill>
                  <a:srgbClr val="FFFF00"/>
                </a:solidFill>
                <a:latin typeface="Times New Roman" pitchFamily="18" charset="0"/>
              </a:rPr>
              <a:t>2. Pilot wave? (Bohm)</a:t>
            </a:r>
            <a:endParaRPr lang="en-US" altLang="en-US" sz="2400" dirty="0">
              <a:solidFill>
                <a:srgbClr val="FFFF00"/>
              </a:solidFill>
              <a:latin typeface="Times New Roman" pitchFamily="18" charset="0"/>
            </a:endParaRPr>
          </a:p>
        </p:txBody>
      </p:sp>
    </p:spTree>
    <p:extLst>
      <p:ext uri="{BB962C8B-B14F-4D97-AF65-F5344CB8AC3E}">
        <p14:creationId xmlns:p14="http://schemas.microsoft.com/office/powerpoint/2010/main" val="1560438469"/>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13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133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13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13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2" grpId="0"/>
      <p:bldP spid="611334" grpId="0" animBg="1"/>
      <p:bldP spid="611335" grpId="0" animBg="1"/>
      <p:bldP spid="611336" grpId="0" animBg="1"/>
      <p:bldP spid="611337" grpId="0" animBg="1"/>
      <p:bldP spid="611338" grpId="0" animBg="1"/>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5848" y="512064"/>
            <a:ext cx="4416552" cy="53035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ira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902" y="1179576"/>
            <a:ext cx="3081401" cy="4416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1942813" y="611124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smtClean="0">
                <a:solidFill>
                  <a:srgbClr val="FFFF00"/>
                </a:solidFill>
                <a:latin typeface="Times New Roman" pitchFamily="18" charset="0"/>
              </a:rPr>
              <a:t>So how does the quantum to classical transition take place?</a:t>
            </a:r>
            <a:endParaRPr lang="en-US" altLang="en-US" sz="2400" dirty="0">
              <a:solidFill>
                <a:srgbClr val="FFFF00"/>
              </a:solidFill>
              <a:latin typeface="Times New Roman" pitchFamily="18" charset="0"/>
            </a:endParaRPr>
          </a:p>
        </p:txBody>
      </p:sp>
    </p:spTree>
    <p:extLst>
      <p:ext uri="{BB962C8B-B14F-4D97-AF65-F5344CB8AC3E}">
        <p14:creationId xmlns:p14="http://schemas.microsoft.com/office/powerpoint/2010/main" val="32272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GR and Cosmology:</a:t>
            </a:r>
            <a:br>
              <a:rPr lang="en-US" sz="2000" dirty="0" smtClean="0"/>
            </a:br>
            <a:r>
              <a:rPr lang="en-US" sz="2000" dirty="0"/>
              <a:t/>
            </a:r>
            <a:br>
              <a:rPr lang="en-US" sz="2000" dirty="0"/>
            </a:br>
            <a:r>
              <a:rPr lang="en-GB" sz="2000" dirty="0"/>
              <a:t>the issue of the relation of physics to cosmology,</a:t>
            </a:r>
            <a:br>
              <a:rPr lang="en-GB" sz="2000" dirty="0"/>
            </a:br>
            <a:endParaRPr lang="en-US" sz="2000" dirty="0"/>
          </a:p>
        </p:txBody>
      </p:sp>
      <p:sp>
        <p:nvSpPr>
          <p:cNvPr id="3" name="Content Placeholder 2"/>
          <p:cNvSpPr>
            <a:spLocks noGrp="1"/>
          </p:cNvSpPr>
          <p:nvPr>
            <p:ph idx="1"/>
          </p:nvPr>
        </p:nvSpPr>
        <p:spPr>
          <a:xfrm>
            <a:off x="1099595" y="2076067"/>
            <a:ext cx="8493057" cy="4195481"/>
          </a:xfrm>
        </p:spPr>
        <p:txBody>
          <a:bodyPr>
            <a:normAutofit/>
          </a:bodyPr>
          <a:lstStyle/>
          <a:p>
            <a:r>
              <a:rPr lang="en-GB" dirty="0" smtClean="0"/>
              <a:t>As </a:t>
            </a:r>
            <a:r>
              <a:rPr lang="en-GB" dirty="0"/>
              <a:t>to the first, on the one hand the physical cosmology picture of an </a:t>
            </a:r>
            <a:r>
              <a:rPr lang="en-GB" dirty="0" smtClean="0"/>
              <a:t>evolution of the universe from a hot big bang to the present </a:t>
            </a:r>
            <a:r>
              <a:rPr lang="en-GB" dirty="0" smtClean="0"/>
              <a:t>day </a:t>
            </a:r>
            <a:r>
              <a:rPr lang="en-GB" dirty="0" smtClean="0"/>
              <a:t>has offered a series of unifications of ever more fundamental physics with cosmological models and predictions; </a:t>
            </a:r>
          </a:p>
          <a:p>
            <a:endParaRPr lang="en-GB" dirty="0"/>
          </a:p>
          <a:p>
            <a:r>
              <a:rPr lang="en-GB" dirty="0" smtClean="0"/>
              <a:t>on </a:t>
            </a:r>
            <a:r>
              <a:rPr lang="en-GB" dirty="0"/>
              <a:t>the other hand it has led to the spectre of creation of the universe from a state when physics did not apply, </a:t>
            </a:r>
            <a:r>
              <a:rPr lang="en-GB" dirty="0" smtClean="0"/>
              <a:t>or </a:t>
            </a:r>
            <a:r>
              <a:rPr lang="en-GB" dirty="0"/>
              <a:t>else emergence from a quantum gravity era that we do not understand. </a:t>
            </a:r>
            <a:endParaRPr lang="en-US" dirty="0"/>
          </a:p>
        </p:txBody>
      </p:sp>
    </p:spTree>
    <p:extLst>
      <p:ext uri="{BB962C8B-B14F-4D97-AF65-F5344CB8AC3E}">
        <p14:creationId xmlns:p14="http://schemas.microsoft.com/office/powerpoint/2010/main" val="3516735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3458" y="152400"/>
            <a:ext cx="10093124" cy="838200"/>
          </a:xfrm>
        </p:spPr>
        <p:txBody>
          <a:bodyPr/>
          <a:lstStyle/>
          <a:p>
            <a:r>
              <a:rPr lang="en-GB" altLang="en-US" sz="4400" b="1" dirty="0">
                <a:solidFill>
                  <a:srgbClr val="00FFFF"/>
                </a:solidFill>
                <a:ea typeface="MS Mincho" panose="02020609040205080304" pitchFamily="49" charset="-128"/>
              </a:rPr>
              <a:t>Key feature </a:t>
            </a:r>
            <a:r>
              <a:rPr lang="en-GB" altLang="en-US" sz="4400" b="1" dirty="0" smtClean="0">
                <a:solidFill>
                  <a:srgbClr val="00FFFF"/>
                </a:solidFill>
                <a:ea typeface="MS Mincho" panose="02020609040205080304" pitchFamily="49" charset="-128"/>
              </a:rPr>
              <a:t>1: RW model evolution</a:t>
            </a:r>
            <a:r>
              <a:rPr lang="en-GB" altLang="en-US" sz="4400" dirty="0" smtClean="0">
                <a:solidFill>
                  <a:srgbClr val="00FFFF"/>
                </a:solidFill>
              </a:rPr>
              <a:t> </a:t>
            </a:r>
            <a:endParaRPr lang="en-GB" altLang="en-US" dirty="0" smtClean="0">
              <a:solidFill>
                <a:schemeClr val="accent1"/>
              </a:solidFill>
              <a:ea typeface="MS Mincho" panose="02020609040205080304" pitchFamily="49" charset="-128"/>
            </a:endParaRPr>
          </a:p>
        </p:txBody>
      </p:sp>
      <p:sp>
        <p:nvSpPr>
          <p:cNvPr id="15363" name="Rectangle 3"/>
          <p:cNvSpPr>
            <a:spLocks noGrp="1" noChangeArrowheads="1"/>
          </p:cNvSpPr>
          <p:nvPr>
            <p:ph type="body" idx="1"/>
          </p:nvPr>
        </p:nvSpPr>
        <p:spPr>
          <a:xfrm>
            <a:off x="1905000" y="1295400"/>
            <a:ext cx="8458200" cy="5257800"/>
          </a:xfrm>
        </p:spPr>
        <p:txBody>
          <a:bodyPr>
            <a:normAutofit fontScale="92500" lnSpcReduction="10000"/>
          </a:bodyPr>
          <a:lstStyle/>
          <a:p>
            <a:pPr marL="609600" indent="-609600">
              <a:lnSpc>
                <a:spcPct val="90000"/>
              </a:lnSpc>
            </a:pPr>
            <a:r>
              <a:rPr lang="en-GB" altLang="en-US" sz="2800" dirty="0">
                <a:ea typeface="MS Mincho" panose="02020609040205080304" pitchFamily="49" charset="-128"/>
              </a:rPr>
              <a:t> </a:t>
            </a:r>
            <a:r>
              <a:rPr lang="en-GB" altLang="en-US" sz="2800" i="1" dirty="0">
                <a:ea typeface="MS Mincho" panose="02020609040205080304" pitchFamily="49" charset="-128"/>
              </a:rPr>
              <a:t>Energy conservation equati</a:t>
            </a:r>
            <a:r>
              <a:rPr lang="en-GB" altLang="en-US" sz="2800" i="1" dirty="0">
                <a:solidFill>
                  <a:schemeClr val="bg1"/>
                </a:solidFill>
                <a:ea typeface="MS Mincho" panose="02020609040205080304" pitchFamily="49" charset="-128"/>
              </a:rPr>
              <a:t>on</a:t>
            </a:r>
          </a:p>
          <a:p>
            <a:pPr marL="609600" indent="-609600">
              <a:lnSpc>
                <a:spcPct val="90000"/>
              </a:lnSpc>
              <a:buNone/>
            </a:pPr>
            <a:r>
              <a:rPr lang="en-GB" altLang="en-US" sz="2800" dirty="0">
                <a:solidFill>
                  <a:schemeClr val="bg1"/>
                </a:solidFill>
                <a:ea typeface="MS Mincho" panose="02020609040205080304" pitchFamily="49" charset="-128"/>
              </a:rPr>
              <a:t>      </a:t>
            </a:r>
            <a:r>
              <a:rPr lang="en-US" altLang="en-US" sz="2800" dirty="0">
                <a:solidFill>
                  <a:schemeClr val="bg1"/>
                </a:solidFill>
                <a:ea typeface="MS Mincho" panose="02020609040205080304" pitchFamily="49" charset="-128"/>
              </a:rPr>
              <a:t>		</a:t>
            </a:r>
            <a:r>
              <a:rPr lang="en-GB" altLang="en-US" sz="2800" dirty="0">
                <a:solidFill>
                  <a:schemeClr val="bg1"/>
                </a:solidFill>
                <a:ea typeface="MS Mincho" panose="02020609040205080304" pitchFamily="49" charset="-128"/>
              </a:rPr>
              <a:t> </a:t>
            </a:r>
            <a:r>
              <a:rPr lang="en-GB" altLang="en-US" sz="2800" dirty="0">
                <a:solidFill>
                  <a:srgbClr val="FFFF00"/>
                </a:solidFill>
                <a:ea typeface="MS Mincho" panose="02020609040205080304" pitchFamily="49" charset="-128"/>
              </a:rPr>
              <a:t>d</a:t>
            </a:r>
            <a:r>
              <a:rPr lang="en-GB" altLang="en-US" sz="2800" dirty="0">
                <a:solidFill>
                  <a:srgbClr val="FFFF00"/>
                </a:solidFill>
                <a:ea typeface="MS Mincho" panose="02020609040205080304" pitchFamily="49" charset="-128"/>
                <a:sym typeface="Symbol" panose="05050102010706020507" pitchFamily="18" charset="2"/>
              </a:rPr>
              <a:t>/</a:t>
            </a:r>
            <a:r>
              <a:rPr lang="en-GB" altLang="en-US" sz="2800" dirty="0" err="1">
                <a:solidFill>
                  <a:srgbClr val="FFFF00"/>
                </a:solidFill>
                <a:ea typeface="MS Mincho" panose="02020609040205080304" pitchFamily="49" charset="-128"/>
                <a:sym typeface="Symbol" panose="05050102010706020507" pitchFamily="18" charset="2"/>
              </a:rPr>
              <a:t>dt</a:t>
            </a:r>
            <a:r>
              <a:rPr lang="en-GB" altLang="en-US" sz="2800" dirty="0">
                <a:solidFill>
                  <a:srgbClr val="FFFF00"/>
                </a:solidFill>
                <a:ea typeface="MS Mincho" panose="02020609040205080304" pitchFamily="49" charset="-128"/>
                <a:sym typeface="Symbol" panose="05050102010706020507" pitchFamily="18" charset="2"/>
              </a:rPr>
              <a:t> + 3H(+p)=0</a:t>
            </a:r>
            <a:endParaRPr lang="en-GB" altLang="en-US" sz="2800" dirty="0">
              <a:solidFill>
                <a:srgbClr val="FFFF00"/>
              </a:solidFill>
              <a:ea typeface="MS Mincho" panose="02020609040205080304" pitchFamily="49" charset="-128"/>
            </a:endParaRPr>
          </a:p>
          <a:p>
            <a:pPr marL="609600" indent="-609600">
              <a:lnSpc>
                <a:spcPct val="90000"/>
              </a:lnSpc>
            </a:pPr>
            <a:r>
              <a:rPr lang="en-GB" altLang="en-US" sz="2800" i="1" dirty="0" err="1">
                <a:ea typeface="MS Mincho" panose="02020609040205080304" pitchFamily="49" charset="-128"/>
              </a:rPr>
              <a:t>Friedmann</a:t>
            </a:r>
            <a:r>
              <a:rPr lang="en-GB" altLang="en-US" sz="2800" i="1" dirty="0">
                <a:ea typeface="MS Mincho" panose="02020609040205080304" pitchFamily="49" charset="-128"/>
              </a:rPr>
              <a:t> equation</a:t>
            </a:r>
            <a:r>
              <a:rPr lang="en-GB" altLang="en-US" sz="2800" dirty="0">
                <a:solidFill>
                  <a:schemeClr val="bg1"/>
                </a:solidFill>
                <a:ea typeface="MS Mincho" panose="02020609040205080304" pitchFamily="49" charset="-128"/>
              </a:rPr>
              <a:t>: </a:t>
            </a:r>
          </a:p>
          <a:p>
            <a:pPr marL="609600" indent="-609600">
              <a:lnSpc>
                <a:spcPct val="90000"/>
              </a:lnSpc>
              <a:buNone/>
            </a:pPr>
            <a:r>
              <a:rPr lang="en-GB" altLang="en-US" sz="2800" dirty="0">
                <a:solidFill>
                  <a:schemeClr val="bg1"/>
                </a:solidFill>
                <a:ea typeface="MS Mincho" panose="02020609040205080304" pitchFamily="49" charset="-128"/>
              </a:rPr>
              <a:t>      </a:t>
            </a:r>
            <a:r>
              <a:rPr lang="en-US" altLang="en-US" sz="2800" dirty="0">
                <a:solidFill>
                  <a:schemeClr val="bg1"/>
                </a:solidFill>
                <a:ea typeface="MS Mincho" panose="02020609040205080304" pitchFamily="49" charset="-128"/>
              </a:rPr>
              <a:t>		</a:t>
            </a:r>
            <a:r>
              <a:rPr lang="en-GB" altLang="en-US" sz="2800" dirty="0">
                <a:solidFill>
                  <a:srgbClr val="FFFF00"/>
                </a:solidFill>
                <a:ea typeface="MS Mincho" panose="02020609040205080304" pitchFamily="49" charset="-128"/>
              </a:rPr>
              <a:t>3H</a:t>
            </a:r>
            <a:r>
              <a:rPr lang="en-GB" altLang="en-US" sz="2800" baseline="30000" dirty="0">
                <a:solidFill>
                  <a:srgbClr val="FFFF00"/>
                </a:solidFill>
                <a:ea typeface="MS Mincho" panose="02020609040205080304" pitchFamily="49" charset="-128"/>
              </a:rPr>
              <a:t>2 </a:t>
            </a:r>
            <a:r>
              <a:rPr lang="en-GB" altLang="en-US" sz="2800" dirty="0">
                <a:solidFill>
                  <a:srgbClr val="FFFF00"/>
                </a:solidFill>
                <a:ea typeface="MS Mincho" panose="02020609040205080304" pitchFamily="49" charset="-128"/>
              </a:rPr>
              <a:t>= </a:t>
            </a:r>
            <a:r>
              <a:rPr lang="en-GB" altLang="en-US" sz="2800" dirty="0">
                <a:solidFill>
                  <a:srgbClr val="FFFF00"/>
                </a:solidFill>
                <a:ea typeface="MS Mincho" panose="02020609040205080304" pitchFamily="49" charset="-128"/>
                <a:sym typeface="Symbol" panose="05050102010706020507" pitchFamily="18" charset="2"/>
              </a:rPr>
              <a:t> +  - 3k/a</a:t>
            </a:r>
            <a:r>
              <a:rPr lang="en-GB" altLang="en-US" sz="2800" baseline="30000" dirty="0">
                <a:solidFill>
                  <a:srgbClr val="FFFF00"/>
                </a:solidFill>
                <a:ea typeface="MS Mincho" panose="02020609040205080304" pitchFamily="49" charset="-128"/>
                <a:sym typeface="Symbol" panose="05050102010706020507" pitchFamily="18" charset="2"/>
              </a:rPr>
              <a:t>2</a:t>
            </a:r>
            <a:r>
              <a:rPr lang="en-GB" altLang="en-US" sz="2800" baseline="30000" dirty="0">
                <a:solidFill>
                  <a:schemeClr val="bg1"/>
                </a:solidFill>
                <a:ea typeface="MS Mincho" panose="02020609040205080304" pitchFamily="49" charset="-128"/>
                <a:sym typeface="Symbol" panose="05050102010706020507" pitchFamily="18" charset="2"/>
              </a:rPr>
              <a:t>,   </a:t>
            </a:r>
            <a:r>
              <a:rPr lang="en-GB" altLang="en-US" sz="2800" dirty="0">
                <a:ea typeface="MS Mincho" panose="02020609040205080304" pitchFamily="49" charset="-128"/>
                <a:sym typeface="Symbol" panose="05050102010706020507" pitchFamily="18" charset="2"/>
              </a:rPr>
              <a:t>where</a:t>
            </a:r>
            <a:r>
              <a:rPr lang="en-GB" altLang="en-US" sz="2800" dirty="0">
                <a:solidFill>
                  <a:srgbClr val="FFFF00"/>
                </a:solidFill>
                <a:ea typeface="MS Mincho" panose="02020609040205080304" pitchFamily="49" charset="-128"/>
                <a:sym typeface="Symbol" panose="05050102010706020507" pitchFamily="18" charset="2"/>
              </a:rPr>
              <a:t> k = +1, 0, -1</a:t>
            </a:r>
            <a:endParaRPr lang="en-GB" altLang="en-US" sz="2800" baseline="30000" dirty="0">
              <a:solidFill>
                <a:srgbClr val="FFFF00"/>
              </a:solidFill>
              <a:ea typeface="MS Mincho" panose="02020609040205080304" pitchFamily="49" charset="-128"/>
            </a:endParaRPr>
          </a:p>
          <a:p>
            <a:r>
              <a:rPr lang="en-ZA" sz="2800" dirty="0">
                <a:solidFill>
                  <a:schemeClr val="accent5">
                    <a:lumMod val="40000"/>
                    <a:lumOff val="60000"/>
                  </a:schemeClr>
                </a:solidFill>
              </a:rPr>
              <a:t>Matter plus local gravity everywhere determines space time structure</a:t>
            </a:r>
          </a:p>
          <a:p>
            <a:r>
              <a:rPr lang="en-ZA" sz="2800" dirty="0">
                <a:solidFill>
                  <a:schemeClr val="accent5">
                    <a:lumMod val="40000"/>
                    <a:lumOff val="60000"/>
                  </a:schemeClr>
                </a:solidFill>
              </a:rPr>
              <a:t>This determines History of matter e.g. Temperature, density vs </a:t>
            </a:r>
            <a:r>
              <a:rPr lang="en-ZA" sz="2800" dirty="0" smtClean="0">
                <a:solidFill>
                  <a:schemeClr val="accent5">
                    <a:lumMod val="40000"/>
                    <a:lumOff val="60000"/>
                  </a:schemeClr>
                </a:solidFill>
              </a:rPr>
              <a:t>time: </a:t>
            </a:r>
            <a:r>
              <a:rPr lang="en-ZA" sz="2800" dirty="0" smtClean="0">
                <a:solidFill>
                  <a:srgbClr val="FFFF00"/>
                </a:solidFill>
              </a:rPr>
              <a:t>T(t),</a:t>
            </a:r>
            <a:r>
              <a:rPr lang="en-ZA" sz="2800" dirty="0" smtClean="0">
                <a:solidFill>
                  <a:schemeClr val="accent5">
                    <a:lumMod val="40000"/>
                    <a:lumOff val="60000"/>
                  </a:schemeClr>
                </a:solidFill>
              </a:rPr>
              <a:t> </a:t>
            </a:r>
            <a:r>
              <a:rPr lang="en-GB" altLang="en-US" sz="2800" dirty="0" smtClean="0">
                <a:solidFill>
                  <a:srgbClr val="FFFF00"/>
                </a:solidFill>
                <a:ea typeface="MS Mincho" panose="02020609040205080304" pitchFamily="49" charset="-128"/>
                <a:sym typeface="Symbol" panose="05050102010706020507" pitchFamily="18" charset="2"/>
              </a:rPr>
              <a:t>(t)</a:t>
            </a:r>
            <a:endParaRPr lang="en-ZA" sz="2800" dirty="0">
              <a:solidFill>
                <a:schemeClr val="accent5">
                  <a:lumMod val="40000"/>
                  <a:lumOff val="60000"/>
                </a:schemeClr>
              </a:solidFill>
            </a:endParaRPr>
          </a:p>
          <a:p>
            <a:endParaRPr lang="en-ZA" sz="2800" dirty="0">
              <a:solidFill>
                <a:schemeClr val="accent5">
                  <a:lumMod val="40000"/>
                  <a:lumOff val="60000"/>
                </a:schemeClr>
              </a:solidFill>
            </a:endParaRPr>
          </a:p>
          <a:p>
            <a:pPr>
              <a:buFont typeface="Wingdings" panose="05000000000000000000" pitchFamily="2" charset="2"/>
              <a:buChar char="è"/>
            </a:pPr>
            <a:r>
              <a:rPr lang="en-ZA" sz="2800" dirty="0">
                <a:solidFill>
                  <a:schemeClr val="accent5">
                    <a:lumMod val="40000"/>
                    <a:lumOff val="60000"/>
                  </a:schemeClr>
                </a:solidFill>
              </a:rPr>
              <a:t>Different Equation of state give different evolution of universe</a:t>
            </a:r>
          </a:p>
          <a:p>
            <a:pPr>
              <a:buFont typeface="Wingdings" panose="05000000000000000000" pitchFamily="2" charset="2"/>
              <a:buChar char="è"/>
            </a:pPr>
            <a:r>
              <a:rPr lang="en-ZA" sz="2800" dirty="0">
                <a:solidFill>
                  <a:schemeClr val="accent5">
                    <a:lumMod val="40000"/>
                    <a:lumOff val="60000"/>
                  </a:schemeClr>
                </a:solidFill>
              </a:rPr>
              <a:t>Tested by many observations</a:t>
            </a:r>
            <a:endParaRPr lang="en-GB" altLang="en-US" sz="2800" dirty="0">
              <a:ea typeface="MS Mincho" panose="02020609040205080304" pitchFamily="49" charset="-128"/>
            </a:endParaRPr>
          </a:p>
        </p:txBody>
      </p:sp>
    </p:spTree>
    <p:extLst>
      <p:ext uri="{BB962C8B-B14F-4D97-AF65-F5344CB8AC3E}">
        <p14:creationId xmlns:p14="http://schemas.microsoft.com/office/powerpoint/2010/main" val="4163088952"/>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idx="4294967295"/>
          </p:nvPr>
        </p:nvSpPr>
        <p:spPr>
          <a:xfrm>
            <a:off x="2209800" y="304800"/>
            <a:ext cx="7772400" cy="1143000"/>
          </a:xfrm>
        </p:spPr>
        <p:txBody>
          <a:bodyPr/>
          <a:lstStyle/>
          <a:p>
            <a:pPr eaLnBrk="1" hangingPunct="1"/>
            <a:r>
              <a:rPr lang="en-US" altLang="en-US" smtClean="0">
                <a:solidFill>
                  <a:schemeClr val="bg1"/>
                </a:solidFill>
              </a:rPr>
              <a:t>Cosmology slides</a:t>
            </a:r>
            <a:endParaRPr lang="en-GB" altLang="en-US" smtClean="0">
              <a:solidFill>
                <a:schemeClr val="bg1"/>
              </a:solidFill>
            </a:endParaRPr>
          </a:p>
        </p:txBody>
      </p:sp>
      <p:sp>
        <p:nvSpPr>
          <p:cNvPr id="129027" name="Rectangle 3"/>
          <p:cNvSpPr>
            <a:spLocks noGrp="1" noChangeArrowheads="1"/>
          </p:cNvSpPr>
          <p:nvPr>
            <p:ph type="subTitle" idx="4294967295"/>
          </p:nvPr>
        </p:nvSpPr>
        <p:spPr>
          <a:xfrm>
            <a:off x="2895600" y="2286000"/>
            <a:ext cx="6400800" cy="1752600"/>
          </a:xfrm>
        </p:spPr>
        <p:txBody>
          <a:bodyPr/>
          <a:lstStyle/>
          <a:p>
            <a:pPr marL="0" indent="0" algn="ctr">
              <a:buNone/>
            </a:pPr>
            <a:endParaRPr lang="en-US" altLang="en-US" smtClean="0"/>
          </a:p>
        </p:txBody>
      </p:sp>
      <p:pic>
        <p:nvPicPr>
          <p:cNvPr id="129028" name="Picture 4" descr="cmbr_b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7" y="-126538"/>
            <a:ext cx="8620125" cy="713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55980" y="3646026"/>
            <a:ext cx="2326511" cy="923330"/>
          </a:xfrm>
          <a:prstGeom prst="rect">
            <a:avLst/>
          </a:prstGeom>
          <a:noFill/>
        </p:spPr>
        <p:txBody>
          <a:bodyPr wrap="square" rtlCol="0">
            <a:spAutoFit/>
          </a:bodyPr>
          <a:lstStyle/>
          <a:p>
            <a:r>
              <a:rPr lang="en-US" dirty="0" smtClean="0">
                <a:solidFill>
                  <a:srgbClr val="FFFF00"/>
                </a:solidFill>
              </a:rPr>
              <a:t>Standard QM applies at time</a:t>
            </a:r>
          </a:p>
          <a:p>
            <a:r>
              <a:rPr lang="en-US" dirty="0" smtClean="0">
                <a:solidFill>
                  <a:srgbClr val="FFFF00"/>
                </a:solidFill>
              </a:rPr>
              <a:t>of decoupling</a:t>
            </a:r>
            <a:endParaRPr lang="en-US" dirty="0">
              <a:solidFill>
                <a:srgbClr val="FFFF00"/>
              </a:solidFill>
            </a:endParaRPr>
          </a:p>
        </p:txBody>
      </p:sp>
    </p:spTree>
    <p:extLst>
      <p:ext uri="{BB962C8B-B14F-4D97-AF65-F5344CB8AC3E}">
        <p14:creationId xmlns:p14="http://schemas.microsoft.com/office/powerpoint/2010/main" val="1356992654"/>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231909" y="2177005"/>
            <a:ext cx="7416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978749"/>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marL="914400" indent="-912813"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0000"/>
              </a:lnSpc>
              <a:spcBef>
                <a:spcPts val="600"/>
              </a:spcBef>
              <a:buClr>
                <a:srgbClr val="F9F9F9"/>
              </a:buClr>
              <a:buSzPct val="65000"/>
              <a:buFont typeface="Arial" panose="020B0604020202020204" pitchFamily="34" charset="0"/>
              <a:buChar char="•"/>
            </a:pPr>
            <a:endParaRPr lang="en-GB" altLang="en-US" sz="2800">
              <a:solidFill>
                <a:srgbClr val="FFFFFF"/>
              </a:solidFill>
              <a:latin typeface="Book Antiqua" panose="02040602050305030304" pitchFamily="18" charset="0"/>
            </a:endParaRPr>
          </a:p>
        </p:txBody>
      </p:sp>
      <p:sp>
        <p:nvSpPr>
          <p:cNvPr id="5" name="Title 1"/>
          <p:cNvSpPr>
            <a:spLocks noGrp="1"/>
          </p:cNvSpPr>
          <p:nvPr>
            <p:ph type="title" sz="quarter"/>
          </p:nvPr>
        </p:nvSpPr>
        <p:spPr>
          <a:xfrm>
            <a:off x="1981201" y="200488"/>
            <a:ext cx="8228013" cy="1827212"/>
          </a:xfrm>
        </p:spPr>
        <p:txBody>
          <a:bodyPr/>
          <a:lstStyle/>
          <a:p>
            <a:pPr eaLnBrk="1">
              <a:defRPr/>
            </a:pPr>
            <a:r>
              <a:rPr lang="en-GB" altLang="en-US" dirty="0" smtClean="0">
                <a:solidFill>
                  <a:srgbClr val="FFFFFF"/>
                </a:solidFill>
                <a:latin typeface="Book Antiqua" pitchFamily="18" charset="0"/>
              </a:rPr>
              <a:t>Nucleosynthesis</a:t>
            </a:r>
            <a:endParaRPr lang="en-GB" dirty="0" smtClean="0"/>
          </a:p>
        </p:txBody>
      </p:sp>
      <p:pic>
        <p:nvPicPr>
          <p:cNvPr id="522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9229" y="1198880"/>
            <a:ext cx="6363891" cy="45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40348" y="3244334"/>
            <a:ext cx="311304" cy="369332"/>
          </a:xfrm>
          <a:prstGeom prst="rect">
            <a:avLst/>
          </a:prstGeom>
        </p:spPr>
        <p:txBody>
          <a:bodyPr wrap="none">
            <a:spAutoFit/>
          </a:bodyPr>
          <a:lstStyle/>
          <a:p>
            <a:r>
              <a:rPr lang="en-GB" altLang="en-US" dirty="0">
                <a:solidFill>
                  <a:srgbClr val="FFFF00"/>
                </a:solidFill>
                <a:ea typeface="MS Mincho" panose="02020609040205080304" pitchFamily="49" charset="-128"/>
                <a:sym typeface="Symbol" panose="05050102010706020507" pitchFamily="18" charset="2"/>
              </a:rPr>
              <a:t></a:t>
            </a:r>
            <a:endParaRPr lang="en-US" dirty="0"/>
          </a:p>
        </p:txBody>
      </p:sp>
      <p:sp>
        <p:nvSpPr>
          <p:cNvPr id="6" name="TextBox 5"/>
          <p:cNvSpPr txBox="1"/>
          <p:nvPr/>
        </p:nvSpPr>
        <p:spPr>
          <a:xfrm>
            <a:off x="9132425" y="2916820"/>
            <a:ext cx="2326511" cy="1200329"/>
          </a:xfrm>
          <a:prstGeom prst="rect">
            <a:avLst/>
          </a:prstGeom>
          <a:noFill/>
        </p:spPr>
        <p:txBody>
          <a:bodyPr wrap="square" rtlCol="0">
            <a:spAutoFit/>
          </a:bodyPr>
          <a:lstStyle/>
          <a:p>
            <a:r>
              <a:rPr lang="en-US" dirty="0" smtClean="0">
                <a:solidFill>
                  <a:srgbClr val="FFFF00"/>
                </a:solidFill>
              </a:rPr>
              <a:t>Standard nuclear</a:t>
            </a:r>
          </a:p>
          <a:p>
            <a:r>
              <a:rPr lang="en-US" dirty="0" smtClean="0">
                <a:solidFill>
                  <a:srgbClr val="FFFF00"/>
                </a:solidFill>
              </a:rPr>
              <a:t>physics applies at time of nucleosynthesis</a:t>
            </a:r>
            <a:endParaRPr lang="en-US" dirty="0">
              <a:solidFill>
                <a:srgbClr val="FFFF00"/>
              </a:solidFill>
            </a:endParaRPr>
          </a:p>
        </p:txBody>
      </p:sp>
      <p:sp>
        <p:nvSpPr>
          <p:cNvPr id="7" name="TextBox 6"/>
          <p:cNvSpPr txBox="1"/>
          <p:nvPr/>
        </p:nvSpPr>
        <p:spPr>
          <a:xfrm>
            <a:off x="2849295" y="6171236"/>
            <a:ext cx="4477479" cy="369332"/>
          </a:xfrm>
          <a:prstGeom prst="rect">
            <a:avLst/>
          </a:prstGeom>
          <a:noFill/>
        </p:spPr>
        <p:txBody>
          <a:bodyPr wrap="square" rtlCol="0">
            <a:spAutoFit/>
          </a:bodyPr>
          <a:lstStyle/>
          <a:p>
            <a:r>
              <a:rPr lang="en-US" dirty="0" smtClean="0">
                <a:solidFill>
                  <a:srgbClr val="FFFF00"/>
                </a:solidFill>
              </a:rPr>
              <a:t>Determines density of baryons</a:t>
            </a:r>
            <a:endParaRPr lang="en-US" dirty="0">
              <a:solidFill>
                <a:srgbClr val="FFFF00"/>
              </a:solidFill>
            </a:endParaRPr>
          </a:p>
        </p:txBody>
      </p:sp>
    </p:spTree>
    <p:extLst>
      <p:ext uri="{BB962C8B-B14F-4D97-AF65-F5344CB8AC3E}">
        <p14:creationId xmlns:p14="http://schemas.microsoft.com/office/powerpoint/2010/main" val="195595602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upernov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8" y="745958"/>
            <a:ext cx="5891212"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2971800" y="38862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endParaRPr lang="en-ZA" altLang="en-US" sz="2400">
              <a:latin typeface="Times New Roman" panose="02020603050405020304" pitchFamily="18" charset="0"/>
            </a:endParaRPr>
          </a:p>
        </p:txBody>
      </p:sp>
      <p:sp>
        <p:nvSpPr>
          <p:cNvPr id="16388" name="Text Box 4"/>
          <p:cNvSpPr txBox="1">
            <a:spLocks noChangeArrowheads="1"/>
          </p:cNvSpPr>
          <p:nvPr/>
        </p:nvSpPr>
        <p:spPr bwMode="auto">
          <a:xfrm>
            <a:off x="1905000" y="4165600"/>
            <a:ext cx="8229600" cy="30469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a:solidFill>
                  <a:schemeClr val="bg1"/>
                </a:solidFill>
                <a:latin typeface="Times New Roman" panose="02020603050405020304" pitchFamily="18" charset="0"/>
              </a:rPr>
              <a:t>Decay of supernovae in distant galaxies provides a usable standard candle (maximum brightness is  correlated to decay rate) </a:t>
            </a:r>
          </a:p>
          <a:p>
            <a:pPr algn="l" eaLnBrk="1" hangingPunct="1"/>
            <a:endParaRPr lang="en-GB" altLang="en-US" sz="2400">
              <a:solidFill>
                <a:schemeClr val="bg1"/>
              </a:solidFill>
              <a:latin typeface="Times New Roman" panose="02020603050405020304" pitchFamily="18" charset="0"/>
            </a:endParaRPr>
          </a:p>
          <a:p>
            <a:pPr algn="l" eaLnBrk="1" hangingPunct="1"/>
            <a:r>
              <a:rPr lang="en-GB" altLang="en-US" sz="2400">
                <a:solidFill>
                  <a:srgbClr val="FFFF00"/>
                </a:solidFill>
                <a:latin typeface="Times New Roman" panose="02020603050405020304" pitchFamily="18" charset="0"/>
              </a:rPr>
              <a:t>With redshifts, gives the first reliable detection of  non-linearity </a:t>
            </a:r>
          </a:p>
          <a:p>
            <a:pPr algn="l" eaLnBrk="1" hangingPunct="1"/>
            <a:r>
              <a:rPr lang="en-GB" altLang="en-US" sz="2400">
                <a:solidFill>
                  <a:srgbClr val="FFFF00"/>
                </a:solidFill>
                <a:latin typeface="Times New Roman" panose="02020603050405020304" pitchFamily="18" charset="0"/>
              </a:rPr>
              <a:t>     - showing the universe is </a:t>
            </a:r>
            <a:r>
              <a:rPr lang="en-GB" altLang="en-US" sz="2400" i="1">
                <a:solidFill>
                  <a:srgbClr val="FFFF00"/>
                </a:solidFill>
                <a:latin typeface="Times New Roman" panose="02020603050405020304" pitchFamily="18" charset="0"/>
              </a:rPr>
              <a:t>presently accelerating</a:t>
            </a:r>
            <a:endParaRPr lang="en-GB" altLang="en-US" sz="2400">
              <a:solidFill>
                <a:srgbClr val="FFFF00"/>
              </a:solidFill>
              <a:latin typeface="Times New Roman" panose="02020603050405020304" pitchFamily="18" charset="0"/>
            </a:endParaRPr>
          </a:p>
          <a:p>
            <a:pPr algn="l" eaLnBrk="1" hangingPunct="1"/>
            <a:r>
              <a:rPr lang="en-GB" altLang="en-US" sz="2400">
                <a:solidFill>
                  <a:srgbClr val="00FFFF"/>
                </a:solidFill>
                <a:latin typeface="Times New Roman" panose="02020603050405020304" pitchFamily="18" charset="0"/>
              </a:rPr>
              <a:t>Consequently there is presently an effective positive </a:t>
            </a:r>
          </a:p>
          <a:p>
            <a:pPr algn="l" eaLnBrk="1" hangingPunct="1"/>
            <a:r>
              <a:rPr lang="en-GB" altLang="en-US" sz="2400">
                <a:solidFill>
                  <a:srgbClr val="00FFFF"/>
                </a:solidFill>
                <a:latin typeface="Times New Roman" panose="02020603050405020304" pitchFamily="18" charset="0"/>
              </a:rPr>
              <a:t>cosmological constant with  </a:t>
            </a:r>
            <a:r>
              <a:rPr lang="en-GB" altLang="en-US" sz="2400">
                <a:solidFill>
                  <a:srgbClr val="00FFFF"/>
                </a:solidFill>
                <a:latin typeface="Times New Roman" panose="02020603050405020304" pitchFamily="18" charset="0"/>
                <a:sym typeface="Symbol" panose="05050102010706020507" pitchFamily="18" charset="2"/>
              </a:rPr>
              <a:t></a:t>
            </a:r>
            <a:r>
              <a:rPr lang="en-GB" altLang="en-US" sz="2400" baseline="-25000">
                <a:solidFill>
                  <a:srgbClr val="00FFFF"/>
                </a:solidFill>
                <a:latin typeface="Times New Roman" panose="02020603050405020304" pitchFamily="18" charset="0"/>
                <a:sym typeface="Symbol" panose="05050102010706020507" pitchFamily="18" charset="2"/>
              </a:rPr>
              <a:t></a:t>
            </a:r>
            <a:r>
              <a:rPr lang="en-GB" altLang="en-US" sz="2400">
                <a:solidFill>
                  <a:srgbClr val="00FFFF"/>
                </a:solidFill>
                <a:latin typeface="Times New Roman" panose="02020603050405020304" pitchFamily="18" charset="0"/>
                <a:sym typeface="Symbol" panose="05050102010706020507" pitchFamily="18" charset="2"/>
              </a:rPr>
              <a:t> </a:t>
            </a:r>
            <a:r>
              <a:rPr lang="en-GB" altLang="en-US" sz="2400">
                <a:solidFill>
                  <a:srgbClr val="00FFFF"/>
                </a:solidFill>
                <a:latin typeface="Times New Roman" panose="02020603050405020304" pitchFamily="18" charset="0"/>
              </a:rPr>
              <a:t>~ 0.7: Nature unknown!</a:t>
            </a:r>
          </a:p>
          <a:p>
            <a:pPr algn="l" eaLnBrk="1" hangingPunct="1"/>
            <a:endParaRPr lang="en-US" altLang="en-US" sz="2400">
              <a:solidFill>
                <a:schemeClr val="bg1"/>
              </a:solidFill>
              <a:latin typeface="Times New Roman" panose="02020603050405020304" pitchFamily="18" charset="0"/>
            </a:endParaRPr>
          </a:p>
        </p:txBody>
      </p:sp>
      <p:sp>
        <p:nvSpPr>
          <p:cNvPr id="16389" name="Rectangle 5"/>
          <p:cNvSpPr>
            <a:spLocks noChangeArrowheads="1"/>
          </p:cNvSpPr>
          <p:nvPr/>
        </p:nvSpPr>
        <p:spPr bwMode="auto">
          <a:xfrm>
            <a:off x="2667000" y="152400"/>
            <a:ext cx="66294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FF00"/>
                </a:solidFill>
                <a:latin typeface="Times New Roman" panose="02020603050405020304" pitchFamily="18" charset="0"/>
              </a:rPr>
              <a:t>Key set of observations (Nobel prize!)</a:t>
            </a:r>
          </a:p>
        </p:txBody>
      </p:sp>
    </p:spTree>
    <p:extLst>
      <p:ext uri="{BB962C8B-B14F-4D97-AF65-F5344CB8AC3E}">
        <p14:creationId xmlns:p14="http://schemas.microsoft.com/office/powerpoint/2010/main" val="142752117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655320" y="365760"/>
            <a:ext cx="7772400" cy="1143000"/>
          </a:xfrm>
        </p:spPr>
        <p:txBody>
          <a:bodyPr/>
          <a:lstStyle/>
          <a:p>
            <a:pPr eaLnBrk="1" hangingPunct="1"/>
            <a:r>
              <a:rPr lang="en-US" altLang="en-US" dirty="0" smtClean="0">
                <a:solidFill>
                  <a:srgbClr val="FFFF00"/>
                </a:solidFill>
              </a:rPr>
              <a:t>Expansion history</a:t>
            </a:r>
          </a:p>
        </p:txBody>
      </p:sp>
      <p:pic>
        <p:nvPicPr>
          <p:cNvPr id="71685" name="Picture 5" descr="big ba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82240" y="1333500"/>
            <a:ext cx="6858000" cy="453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1331" name="Line 3"/>
          <p:cNvSpPr>
            <a:spLocks noChangeShapeType="1"/>
          </p:cNvSpPr>
          <p:nvPr/>
        </p:nvSpPr>
        <p:spPr bwMode="auto">
          <a:xfrm>
            <a:off x="3276600" y="6172200"/>
            <a:ext cx="54102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1332" name="Text Box 4"/>
          <p:cNvSpPr txBox="1">
            <a:spLocks noChangeArrowheads="1"/>
          </p:cNvSpPr>
          <p:nvPr/>
        </p:nvSpPr>
        <p:spPr bwMode="auto">
          <a:xfrm>
            <a:off x="5524500" y="6248400"/>
            <a:ext cx="72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FFFF00"/>
                </a:solidFill>
                <a:latin typeface="Times New Roman" pitchFamily="18" charset="0"/>
              </a:rPr>
              <a:t>time</a:t>
            </a:r>
          </a:p>
        </p:txBody>
      </p:sp>
    </p:spTree>
    <p:extLst>
      <p:ext uri="{BB962C8B-B14F-4D97-AF65-F5344CB8AC3E}">
        <p14:creationId xmlns:p14="http://schemas.microsoft.com/office/powerpoint/2010/main" val="1488107705"/>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1331"/>
                                        </p:tgtEl>
                                        <p:attrNameLst>
                                          <p:attrName>style.visibility</p:attrName>
                                        </p:attrNameLst>
                                      </p:cBhvr>
                                      <p:to>
                                        <p:strVal val="visible"/>
                                      </p:to>
                                    </p:set>
                                    <p:anim calcmode="lin" valueType="num">
                                      <p:cBhvr additive="base">
                                        <p:cTn id="7" dur="500" fill="hold"/>
                                        <p:tgtEl>
                                          <p:spTgt spid="611331"/>
                                        </p:tgtEl>
                                        <p:attrNameLst>
                                          <p:attrName>ppt_x</p:attrName>
                                        </p:attrNameLst>
                                      </p:cBhvr>
                                      <p:tavLst>
                                        <p:tav tm="0">
                                          <p:val>
                                            <p:strVal val="0-#ppt_w/2"/>
                                          </p:val>
                                        </p:tav>
                                        <p:tav tm="100000">
                                          <p:val>
                                            <p:strVal val="#ppt_x"/>
                                          </p:val>
                                        </p:tav>
                                      </p:tavLst>
                                    </p:anim>
                                    <p:anim calcmode="lin" valueType="num">
                                      <p:cBhvr additive="base">
                                        <p:cTn id="8"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1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921</TotalTime>
  <Words>1531</Words>
  <Application>Microsoft Office PowerPoint</Application>
  <PresentationFormat>Widescreen</PresentationFormat>
  <Paragraphs>288</Paragraphs>
  <Slides>33</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Arial Unicode MS</vt:lpstr>
      <vt:lpstr>MS Gothic</vt:lpstr>
      <vt:lpstr>MS Mincho</vt:lpstr>
      <vt:lpstr>Arial</vt:lpstr>
      <vt:lpstr>Book Antiqua</vt:lpstr>
      <vt:lpstr>Calibri</vt:lpstr>
      <vt:lpstr>Century Gothic</vt:lpstr>
      <vt:lpstr>Courier New</vt:lpstr>
      <vt:lpstr>Lucida Sans</vt:lpstr>
      <vt:lpstr>Symbol</vt:lpstr>
      <vt:lpstr>Times New Roman</vt:lpstr>
      <vt:lpstr>Wingdings</vt:lpstr>
      <vt:lpstr>Wingdings 3</vt:lpstr>
      <vt:lpstr>Ion</vt:lpstr>
      <vt:lpstr>Cosmology  and  general  relativity:  the  evolution  of  the  universe  and  the  testability  of  models</vt:lpstr>
      <vt:lpstr>GR and Cosmology</vt:lpstr>
      <vt:lpstr>The major events in the relation of  GR to cosmology</vt:lpstr>
      <vt:lpstr>GR and Cosmology:  the issue of the relation of physics to cosmology, </vt:lpstr>
      <vt:lpstr>Key feature 1: RW model evolution </vt:lpstr>
      <vt:lpstr>Cosmology slides</vt:lpstr>
      <vt:lpstr>Nucleosynthesis</vt:lpstr>
      <vt:lpstr>PowerPoint Presentation</vt:lpstr>
      <vt:lpstr>Expansion history</vt:lpstr>
      <vt:lpstr>Relation to physics</vt:lpstr>
      <vt:lpstr> </vt:lpstr>
      <vt:lpstr>PowerPoint Presentation</vt:lpstr>
      <vt:lpstr>GR and Cosmology  the testability of theories about the universe in the large.   </vt:lpstr>
      <vt:lpstr>PowerPoint Presentation</vt:lpstr>
      <vt:lpstr>PowerPoint Presentation</vt:lpstr>
      <vt:lpstr>PowerPoint Presentation</vt:lpstr>
      <vt:lpstr>So: The Limits </vt:lpstr>
      <vt:lpstr>PowerPoint Presentation</vt:lpstr>
      <vt:lpstr>Key feature 2: Basic structure formation </vt:lpstr>
      <vt:lpstr>CMB Power spectrum</vt:lpstr>
      <vt:lpstr>Matter power spectrum,  Baryon Acoustic Oscillations</vt:lpstr>
      <vt:lpstr>Dark energy and dark matter with an almost flat universe </vt:lpstr>
      <vt:lpstr>Is “dark energy” a result of inhomogeneity?</vt:lpstr>
      <vt:lpstr> </vt:lpstr>
      <vt:lpstr> </vt:lpstr>
      <vt:lpstr>Is “dark energy” a result of altered field equations?</vt:lpstr>
      <vt:lpstr>https://royalsociety.org/events/2011/general-relativity/ </vt:lpstr>
      <vt:lpstr>PowerPoint Presentation</vt:lpstr>
      <vt:lpstr>PowerPoint Presentation</vt:lpstr>
      <vt:lpstr>Over the next five years, a number of vast astronomical surveys of the galaxy distribution are underway, such as Dark Energy Survey (DES, 2012-2017), extended Baryon Oscillation Spectroscopic Survey (eBOSS, 2014-) and Mapping Nearby Galaxies at APO (MaNGA, 2014-). Future surveys such as ESA’s Euclid mission provide an opportunity to perform ultimate tests of gravity on the largest scales in our Universe</vt:lpstr>
      <vt:lpstr> </vt:lpstr>
      <vt:lpstr>Addendum 2: The key unsolved issue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Friday morning “Cosmology and general relativity: the evolution of the universe and the testability of models” The application of General Relativity to cosmology led to a number of radical new ideas about the nature of the universe, and also raised some philosophical issues that are still with us today. Two main themes run through this: the issue of the relation of physics to cosmology, and the issue of the testability of theories about the universe in the large. Underlying this of course is the issue of the uniqueness of the universe.  As to the first, on the one hand the physical cosmology picture of an evolution of the universe from a hot big bang to the present day has offered a series of unifications of ever more fundamental physics with cosmological models and predictions; on the other hand it has led to the spectre of creation of the universe from a state when physics did not apply, or else emergence from a quantum gravity era that we do not understand. As to the second, the existence of particle and visual horizons leads to an inherent uncertainty in our models of cosmology on the largest scales (unless we live in a small universe). Physicists are straining to say that they can solve both issues purely through physics, but there is a large element of wishful thinking in these claims. However one very interesting development has taken place: it has turned out that our best limitations on cosmological models come not through observations directly testing spacetime structure, but rather from observations related to structure formation in the early universe.   This in turn lets us use CMB anisotropy observations to place constraints on particle physics models. Furthermore, cosmological observations can be used to test deviations from general relativity theory and proposals for alternative theories of gravity. </dc:title>
  <dc:creator>George ellis</dc:creator>
  <cp:lastModifiedBy>George ellis</cp:lastModifiedBy>
  <cp:revision>158</cp:revision>
  <dcterms:created xsi:type="dcterms:W3CDTF">2015-05-12T10:30:24Z</dcterms:created>
  <dcterms:modified xsi:type="dcterms:W3CDTF">2015-05-15T12:48:56Z</dcterms:modified>
</cp:coreProperties>
</file>